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3"/>
    <p:sldId id="278" r:id="rId4"/>
    <p:sldId id="313" r:id="rId5"/>
    <p:sldId id="314" r:id="rId6"/>
    <p:sldId id="258" r:id="rId7"/>
    <p:sldId id="320" r:id="rId8"/>
    <p:sldId id="287" r:id="rId9"/>
    <p:sldId id="295" r:id="rId10"/>
    <p:sldId id="299" r:id="rId11"/>
    <p:sldId id="311" r:id="rId12"/>
    <p:sldId id="315" r:id="rId13"/>
    <p:sldId id="312" r:id="rId14"/>
    <p:sldId id="321" r:id="rId15"/>
    <p:sldId id="307" r:id="rId16"/>
    <p:sldId id="322" r:id="rId17"/>
    <p:sldId id="310" r:id="rId18"/>
    <p:sldId id="288" r:id="rId19"/>
    <p:sldId id="308" r:id="rId20"/>
    <p:sldId id="309" r:id="rId21"/>
    <p:sldId id="296" r:id="rId22"/>
    <p:sldId id="289" r:id="rId23"/>
    <p:sldId id="316" r:id="rId24"/>
    <p:sldId id="317" r:id="rId25"/>
    <p:sldId id="318" r:id="rId26"/>
    <p:sldId id="319" r:id="rId27"/>
    <p:sldId id="297" r:id="rId28"/>
    <p:sldId id="324" r:id="rId29"/>
    <p:sldId id="325" r:id="rId30"/>
    <p:sldId id="326" r:id="rId31"/>
    <p:sldId id="327" r:id="rId32"/>
    <p:sldId id="328" r:id="rId33"/>
    <p:sldId id="329" r:id="rId34"/>
    <p:sldId id="339" r:id="rId35"/>
    <p:sldId id="330" r:id="rId36"/>
    <p:sldId id="331" r:id="rId37"/>
    <p:sldId id="279" r:id="rId3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684"/>
    <a:srgbClr val="E48583"/>
    <a:srgbClr val="EC6A41"/>
    <a:srgbClr val="6DA8CD"/>
    <a:srgbClr val="DE7F7E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22" y="53"/>
      </p:cViewPr>
      <p:guideLst>
        <p:guide orient="horz" pos="2112"/>
        <p:guide pos="3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4AA58-72FF-427F-B51D-D5ADB9A967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A9100-AF2E-4982-89FC-58E029D7E5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1.jpeg"/><Relationship Id="rId30" Type="http://schemas.openxmlformats.org/officeDocument/2006/relationships/slideLayout" Target="../slideLayouts/slideLayout7.xml"/><Relationship Id="rId3" Type="http://schemas.openxmlformats.org/officeDocument/2006/relationships/tags" Target="../tags/tag18.xml"/><Relationship Id="rId29" Type="http://schemas.openxmlformats.org/officeDocument/2006/relationships/tags" Target="../tags/tag42.xml"/><Relationship Id="rId28" Type="http://schemas.openxmlformats.org/officeDocument/2006/relationships/image" Target="../media/image7.png"/><Relationship Id="rId27" Type="http://schemas.openxmlformats.org/officeDocument/2006/relationships/tags" Target="../tags/tag41.xml"/><Relationship Id="rId26" Type="http://schemas.openxmlformats.org/officeDocument/2006/relationships/tags" Target="../tags/tag40.xml"/><Relationship Id="rId25" Type="http://schemas.openxmlformats.org/officeDocument/2006/relationships/tags" Target="../tags/tag39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7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5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image" Target="../media/image9.png"/><Relationship Id="rId7" Type="http://schemas.openxmlformats.org/officeDocument/2006/relationships/tags" Target="../tags/tag12.xml"/><Relationship Id="rId6" Type="http://schemas.openxmlformats.org/officeDocument/2006/relationships/image" Target="../media/image8.png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4.xml"/><Relationship Id="rId10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87"/>
          <p:cNvPicPr>
            <a:picLocks noChangeAspect="1"/>
          </p:cNvPicPr>
          <p:nvPr/>
        </p:nvPicPr>
        <p:blipFill>
          <a:blip r:embed="rId1"/>
          <a:srcRect t="15126" r="18817" b="22544"/>
          <a:stretch>
            <a:fillRect/>
          </a:stretch>
        </p:blipFill>
        <p:spPr>
          <a:xfrm>
            <a:off x="217805" y="0"/>
            <a:ext cx="11974195" cy="70624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119313" y="6382355"/>
            <a:ext cx="20726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2020</a:t>
            </a:r>
            <a:r>
              <a:rPr lang="zh-CN" altLang="en-US" sz="2000" dirty="0">
                <a:cs typeface="+mn-ea"/>
                <a:sym typeface="+mn-lt"/>
              </a:rPr>
              <a:t>年</a:t>
            </a:r>
            <a:r>
              <a:rPr lang="en-US" altLang="zh-CN" sz="2000" dirty="0">
                <a:cs typeface="+mn-ea"/>
                <a:sym typeface="+mn-lt"/>
              </a:rPr>
              <a:t>10</a:t>
            </a:r>
            <a:r>
              <a:rPr lang="zh-CN" altLang="en-US" sz="2000" dirty="0">
                <a:cs typeface="+mn-ea"/>
                <a:sym typeface="+mn-lt"/>
              </a:rPr>
              <a:t>月</a:t>
            </a:r>
            <a:r>
              <a:rPr lang="en-US" altLang="zh-CN" sz="2000" dirty="0">
                <a:cs typeface="+mn-ea"/>
                <a:sym typeface="+mn-lt"/>
              </a:rPr>
              <a:t>14</a:t>
            </a:r>
            <a:r>
              <a:rPr lang="zh-CN" altLang="en-US" sz="2000" dirty="0">
                <a:cs typeface="+mn-ea"/>
                <a:sym typeface="+mn-lt"/>
              </a:rPr>
              <a:t>日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03675" y="2106930"/>
            <a:ext cx="4604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图书馆座位预约</a:t>
            </a:r>
            <a:endParaRPr sz="4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5826" y="60126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97090" y="3043555"/>
            <a:ext cx="2028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——by</a:t>
            </a:r>
            <a:r>
              <a:rPr lang="zh-CN" altLang="en-US" sz="2400"/>
              <a:t>第五组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54171"/>
            <a:ext cx="12192000" cy="6842760"/>
          </a:xfrm>
          <a:prstGeom prst="rect">
            <a:avLst/>
          </a:prstGeom>
        </p:spPr>
      </p:pic>
      <p:sp>
        <p:nvSpPr>
          <p:cNvPr id="15" name="圆角矩形 3"/>
          <p:cNvSpPr/>
          <p:nvPr/>
        </p:nvSpPr>
        <p:spPr>
          <a:xfrm>
            <a:off x="0" y="4159214"/>
            <a:ext cx="12192000" cy="2691130"/>
          </a:xfrm>
          <a:prstGeom prst="roundRect">
            <a:avLst>
              <a:gd name="adj" fmla="val 0"/>
            </a:avLst>
          </a:prstGeom>
          <a:solidFill>
            <a:srgbClr val="FFFFFF">
              <a:alpha val="7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rgbClr val="BC3649">
              <a:shade val="50000"/>
            </a:srgbClr>
          </a:lnRef>
          <a:fillRef idx="1">
            <a:srgbClr val="BC3649"/>
          </a:fillRef>
          <a:effectRef idx="0">
            <a:srgbClr val="BC3649"/>
          </a:effectRef>
          <a:fontRef idx="minor">
            <a:srgbClr val="FFFFFF"/>
          </a:fontRef>
        </p:style>
        <p:txBody>
          <a:bodyPr wrap="square" lIns="91440" tIns="45720" rIns="91440" bIns="45720" anchor="ctr">
            <a:noAutofit/>
          </a:bodyPr>
          <a:lstStyle>
            <a:defPPr>
              <a:defRPr lang="zh-CN">
                <a:solidFill>
                  <a:srgbClr val="FFFFFF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0" y="4159849"/>
            <a:ext cx="10845800" cy="2690495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marL="285750" indent="0" algn="l" fontAlgn="auto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项目角色：</a:t>
            </a:r>
            <a:endParaRPr lang="zh-CN" altLang="en-US" sz="16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0" algn="l" fontAlgn="auto">
              <a:lnSpc>
                <a:spcPct val="140000"/>
              </a:lnSpc>
              <a:buSzPct val="25000"/>
            </a:pPr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      在开发队伍中担任前端开发组长职责；</a:t>
            </a:r>
            <a:endParaRPr lang="en-US" altLang="zh-CN" sz="16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285750" indent="0" algn="l" fontAlgn="auto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主要团队功能：</a:t>
            </a:r>
            <a:endParaRPr lang="zh-CN" altLang="en-US" sz="16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0" algn="l" fontAlgn="auto">
              <a:lnSpc>
                <a:spcPct val="140000"/>
              </a:lnSpc>
              <a:buSzPct val="25000"/>
            </a:pPr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      在设计前端的过程中，为用户的个性化考虑，并添加功能；</a:t>
            </a:r>
            <a:endParaRPr lang="zh-CN" altLang="en-US" sz="16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285750" indent="0" algn="l" fontAlgn="auto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关系管理建议：</a:t>
            </a:r>
            <a:endParaRPr lang="zh-CN" altLang="en-US" sz="16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indent="0" algn="l" fontAlgn="auto">
              <a:lnSpc>
                <a:spcPct val="140000"/>
              </a:lnSpc>
              <a:buSzPct val="25000"/>
            </a:pPr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      保持信息沟通，尽量保持个人以及团队文件以及时间安排有序无误。在一些必要的方面加强沟通与决策。</a:t>
            </a:r>
            <a:endParaRPr lang="zh-CN" altLang="en-US" sz="16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marL="285750" indent="0" algn="l" fontAlgn="auto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对待：</a:t>
            </a:r>
            <a:endParaRPr lang="en-US" altLang="zh-CN" sz="16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0" algn="l" fontAlgn="auto">
              <a:lnSpc>
                <a:spcPct val="140000"/>
              </a:lnSpc>
              <a:buSzPct val="25000"/>
            </a:pPr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      前端设计满足大多数人对于“美”的需求，界面交互等用户手感优异，在前端上加强用户的粘稠性。</a:t>
            </a:r>
            <a:endParaRPr lang="zh-CN" altLang="en-US" sz="16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0" algn="ctr" fontAlgn="auto">
              <a:lnSpc>
                <a:spcPct val="140000"/>
              </a:lnSpc>
              <a:buSzPct val="25000"/>
            </a:pPr>
            <a:endParaRPr lang="zh-CN" altLang="en-US" sz="1200" dirty="0">
              <a:solidFill>
                <a:sysClr val="windowText" lastClr="000000">
                  <a:lumMod val="50000"/>
                  <a:lumOff val="50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indent="0" algn="ctr" fontAlgn="auto">
              <a:lnSpc>
                <a:spcPct val="140000"/>
              </a:lnSpc>
              <a:buSzPct val="25000"/>
            </a:pPr>
            <a:endParaRPr lang="zh-CN" altLang="en-US" sz="1200" spc="150" dirty="0">
              <a:solidFill>
                <a:sysClr val="windowText" lastClr="000000">
                  <a:lumMod val="50000"/>
                  <a:lumOff val="50000"/>
                </a:sys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Arial" panose="020B0604020202020204" pitchFamily="34" charset="0"/>
            </a:endParaRPr>
          </a:p>
        </p:txBody>
      </p:sp>
      <p:sp>
        <p:nvSpPr>
          <p:cNvPr id="17" name="文本框 9"/>
          <p:cNvSpPr txBox="1"/>
          <p:nvPr/>
        </p:nvSpPr>
        <p:spPr>
          <a:xfrm>
            <a:off x="990917" y="4628478"/>
            <a:ext cx="88639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charset="-122"/>
                <a:sym typeface="+mn-ea"/>
              </a:rPr>
              <a:t>开发经历：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charset="-122"/>
            </a:endParaRPr>
          </a:p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charset="-122"/>
                <a:sym typeface="+mn-ea"/>
              </a:rPr>
              <a:t>        简单来说：参加了大学期间的各种实训；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charset="-122"/>
            </a:endParaRPr>
          </a:p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charset="-122"/>
                <a:sym typeface="+mn-ea"/>
              </a:rPr>
              <a:t>        详细来说：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charset="-122"/>
                <a:sym typeface="+mn-ea"/>
              </a:rPr>
              <a:t>C++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charset="-122"/>
                <a:sym typeface="+mn-ea"/>
              </a:rPr>
              <a:t>实训与数据库实训等。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charset="-122"/>
              <a:sym typeface="+mn-ea"/>
            </a:endParaRPr>
          </a:p>
          <a:p>
            <a:pPr algn="l"/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charset="-122"/>
                <a:sym typeface="+mn-ea"/>
              </a:rPr>
              <a:t>爱好：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charset="-122"/>
            </a:endParaRPr>
          </a:p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华文新魏" panose="02010800040101010101" charset="-122"/>
                <a:sym typeface="+mn-ea"/>
              </a:rPr>
              <a:t>        编排时间以及对细小设计进行反复推敲，数学演练。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203665" y="4720871"/>
            <a:ext cx="83927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适配性：</a:t>
            </a:r>
            <a:endParaRPr lang="zh-CN" altLang="en-US" sz="1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1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</a:t>
            </a:r>
            <a:r>
              <a:rPr lang="en-US" altLang="zh-CN" sz="1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1.</a:t>
            </a:r>
            <a:r>
              <a:rPr lang="zh-CN" altLang="en-US" sz="1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在上学期的数据库开发中参与前端开发，能清晰的获取用户的需求以及其对</a:t>
            </a:r>
            <a:r>
              <a:rPr lang="en-US" altLang="zh-CN" sz="1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UI</a:t>
            </a:r>
            <a:r>
              <a:rPr lang="zh-CN" altLang="en-US" sz="1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界面舒适性的期待。</a:t>
            </a:r>
            <a:endParaRPr lang="en-US" altLang="zh-CN" sz="1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1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2.</a:t>
            </a:r>
            <a:r>
              <a:rPr lang="zh-CN" altLang="en-US" sz="1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个人性格敏感，对界面设计以及颜色图景有较大的人文关怀性，且有一些独特的个性化想法。</a:t>
            </a:r>
            <a:endParaRPr lang="en-US" altLang="zh-CN" sz="1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1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3.</a:t>
            </a:r>
            <a:r>
              <a:rPr lang="zh-CN" altLang="en-US" sz="1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能够较快对前端知识学习与理解</a:t>
            </a:r>
            <a:endParaRPr lang="zh-CN" altLang="en-US" sz="1600" dirty="0"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3835" y="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张振国：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7" grpId="1"/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293023" y="279062"/>
            <a:ext cx="11606400" cy="6249600"/>
          </a:xfrm>
          <a:prstGeom prst="rect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09605" y="762006"/>
            <a:ext cx="10972889" cy="76200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</a:t>
            </a:r>
            <a:endParaRPr lang="en-US" altLang="zh-CN" sz="4000" b="1" spc="3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21873" r="21873"/>
          <a:stretch>
            <a:fillRect/>
          </a:stretch>
        </p:blipFill>
        <p:spPr>
          <a:xfrm>
            <a:off x="802640" y="1524000"/>
            <a:ext cx="2734310" cy="2734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60" h="5760">
                <a:moveTo>
                  <a:pt x="0" y="0"/>
                </a:moveTo>
                <a:lnTo>
                  <a:pt x="5760" y="0"/>
                </a:lnTo>
                <a:lnTo>
                  <a:pt x="5760" y="5760"/>
                </a:lnTo>
                <a:lnTo>
                  <a:pt x="0" y="57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4002405" y="1578610"/>
            <a:ext cx="1668492" cy="263190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任意多边形: 形状 15"/>
          <p:cNvSpPr/>
          <p:nvPr>
            <p:custDataLst>
              <p:tags r:id="rId6"/>
            </p:custDataLst>
          </p:nvPr>
        </p:nvSpPr>
        <p:spPr>
          <a:xfrm>
            <a:off x="4441258" y="1570018"/>
            <a:ext cx="1025032" cy="369130"/>
          </a:xfrm>
          <a:custGeom>
            <a:avLst/>
            <a:gdLst>
              <a:gd name="connsiteX0" fmla="*/ 0 w 1587500"/>
              <a:gd name="connsiteY0" fmla="*/ 0 h 571500"/>
              <a:gd name="connsiteX1" fmla="*/ 1587500 w 1587500"/>
              <a:gd name="connsiteY1" fmla="*/ 0 h 571500"/>
              <a:gd name="connsiteX2" fmla="*/ 1587500 w 1587500"/>
              <a:gd name="connsiteY2" fmla="*/ 455081 h 571500"/>
              <a:gd name="connsiteX3" fmla="*/ 1471081 w 1587500"/>
              <a:gd name="connsiteY3" fmla="*/ 571500 h 571500"/>
              <a:gd name="connsiteX4" fmla="*/ 116419 w 1587500"/>
              <a:gd name="connsiteY4" fmla="*/ 571500 h 571500"/>
              <a:gd name="connsiteX5" fmla="*/ 0 w 1587500"/>
              <a:gd name="connsiteY5" fmla="*/ 455081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500" h="571500">
                <a:moveTo>
                  <a:pt x="0" y="0"/>
                </a:moveTo>
                <a:lnTo>
                  <a:pt x="1587500" y="0"/>
                </a:lnTo>
                <a:lnTo>
                  <a:pt x="1587500" y="455081"/>
                </a:lnTo>
                <a:cubicBezTo>
                  <a:pt x="1587500" y="519377"/>
                  <a:pt x="1535377" y="571500"/>
                  <a:pt x="1471081" y="571500"/>
                </a:cubicBezTo>
                <a:lnTo>
                  <a:pt x="116419" y="571500"/>
                </a:lnTo>
                <a:cubicBezTo>
                  <a:pt x="52123" y="571500"/>
                  <a:pt x="0" y="519377"/>
                  <a:pt x="0" y="455081"/>
                </a:cubicBez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24"/>
          <p:cNvSpPr txBox="1"/>
          <p:nvPr>
            <p:custDataLst>
              <p:tags r:id="rId7"/>
            </p:custDataLst>
          </p:nvPr>
        </p:nvSpPr>
        <p:spPr>
          <a:xfrm>
            <a:off x="4693857" y="1607050"/>
            <a:ext cx="335357" cy="29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 anchor="ctr">
            <a:normAutofit fontScale="5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spc="3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800" b="1" spc="3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4275455" y="2238375"/>
            <a:ext cx="1122680" cy="368935"/>
          </a:xfrm>
          <a:prstGeom prst="rect">
            <a:avLst/>
          </a:prstGeom>
          <a:noFill/>
        </p:spPr>
        <p:txBody>
          <a:bodyPr wrap="squar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500" b="1" spc="30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开发经历</a:t>
            </a:r>
            <a:endParaRPr lang="zh-CN" altLang="en-US" sz="1500" b="1" spc="30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4155864" y="2759471"/>
            <a:ext cx="1519181" cy="1287512"/>
          </a:xfrm>
          <a:prstGeom prst="rect">
            <a:avLst/>
          </a:prstGeom>
          <a:noFill/>
        </p:spPr>
        <p:txBody>
          <a:bodyPr wrap="square" rtlCol="0" anchor="ctr">
            <a:normAutofit fontScale="6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5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图书购买系统微信小程序前端开发、电商管理平台小程序开发</a:t>
            </a:r>
            <a:endParaRPr lang="zh-CN" altLang="en-US" sz="2000" spc="15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10"/>
            </p:custDataLst>
          </p:nvPr>
        </p:nvCxnSpPr>
        <p:spPr>
          <a:xfrm>
            <a:off x="4602612" y="2655077"/>
            <a:ext cx="47578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>
            <a:off x="5945819" y="1578610"/>
            <a:ext cx="1668492" cy="263190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>
            <p:custDataLst>
              <p:tags r:id="rId12"/>
            </p:custDataLst>
          </p:nvPr>
        </p:nvSpPr>
        <p:spPr>
          <a:xfrm>
            <a:off x="6268141" y="1578610"/>
            <a:ext cx="1025032" cy="369130"/>
          </a:xfrm>
          <a:custGeom>
            <a:avLst/>
            <a:gdLst>
              <a:gd name="connsiteX0" fmla="*/ 0 w 1587500"/>
              <a:gd name="connsiteY0" fmla="*/ 0 h 571500"/>
              <a:gd name="connsiteX1" fmla="*/ 1587500 w 1587500"/>
              <a:gd name="connsiteY1" fmla="*/ 0 h 571500"/>
              <a:gd name="connsiteX2" fmla="*/ 1587500 w 1587500"/>
              <a:gd name="connsiteY2" fmla="*/ 455081 h 571500"/>
              <a:gd name="connsiteX3" fmla="*/ 1471081 w 1587500"/>
              <a:gd name="connsiteY3" fmla="*/ 571500 h 571500"/>
              <a:gd name="connsiteX4" fmla="*/ 116419 w 1587500"/>
              <a:gd name="connsiteY4" fmla="*/ 571500 h 571500"/>
              <a:gd name="connsiteX5" fmla="*/ 0 w 1587500"/>
              <a:gd name="connsiteY5" fmla="*/ 455081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500" h="571500">
                <a:moveTo>
                  <a:pt x="0" y="0"/>
                </a:moveTo>
                <a:lnTo>
                  <a:pt x="1587500" y="0"/>
                </a:lnTo>
                <a:lnTo>
                  <a:pt x="1587500" y="455081"/>
                </a:lnTo>
                <a:cubicBezTo>
                  <a:pt x="1587500" y="519377"/>
                  <a:pt x="1535377" y="571500"/>
                  <a:pt x="1471081" y="571500"/>
                </a:cubicBezTo>
                <a:lnTo>
                  <a:pt x="116419" y="571500"/>
                </a:lnTo>
                <a:cubicBezTo>
                  <a:pt x="52123" y="571500"/>
                  <a:pt x="0" y="519377"/>
                  <a:pt x="0" y="455081"/>
                </a:cubicBezTo>
                <a:close/>
              </a:path>
            </a:pathLst>
          </a:custGeom>
          <a:solidFill>
            <a:schemeClr val="accent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4"/>
          <p:cNvSpPr txBox="1"/>
          <p:nvPr>
            <p:custDataLst>
              <p:tags r:id="rId13"/>
            </p:custDataLst>
          </p:nvPr>
        </p:nvSpPr>
        <p:spPr>
          <a:xfrm>
            <a:off x="6637271" y="1607050"/>
            <a:ext cx="335357" cy="29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 anchor="ctr">
            <a:normAutofit fontScale="5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spc="3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800" b="1" spc="3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4"/>
            </p:custDataLst>
          </p:nvPr>
        </p:nvSpPr>
        <p:spPr>
          <a:xfrm>
            <a:off x="6452235" y="2234565"/>
            <a:ext cx="704850" cy="368935"/>
          </a:xfrm>
          <a:prstGeom prst="rect">
            <a:avLst/>
          </a:prstGeom>
          <a:noFill/>
        </p:spPr>
        <p:txBody>
          <a:bodyPr wrap="squar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擅长</a:t>
            </a:r>
            <a:endParaRPr lang="en-US" altLang="zh-CN" sz="1600" b="1" spc="3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5"/>
            </p:custDataLst>
          </p:nvPr>
        </p:nvSpPr>
        <p:spPr>
          <a:xfrm>
            <a:off x="6020495" y="2759471"/>
            <a:ext cx="1519181" cy="128751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前端设计</a:t>
            </a:r>
            <a:endParaRPr lang="zh-CN" altLang="en-US" sz="1400" spc="15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16"/>
            </p:custDataLst>
          </p:nvPr>
        </p:nvCxnSpPr>
        <p:spPr>
          <a:xfrm>
            <a:off x="6546026" y="2629436"/>
            <a:ext cx="47578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>
            <p:custDataLst>
              <p:tags r:id="rId17"/>
            </p:custDataLst>
          </p:nvPr>
        </p:nvSpPr>
        <p:spPr>
          <a:xfrm>
            <a:off x="7890418" y="1578610"/>
            <a:ext cx="1668492" cy="263190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任意多边形: 形状 37"/>
          <p:cNvSpPr/>
          <p:nvPr>
            <p:custDataLst>
              <p:tags r:id="rId18"/>
            </p:custDataLst>
          </p:nvPr>
        </p:nvSpPr>
        <p:spPr>
          <a:xfrm>
            <a:off x="8212148" y="1578610"/>
            <a:ext cx="1025032" cy="369130"/>
          </a:xfrm>
          <a:custGeom>
            <a:avLst/>
            <a:gdLst>
              <a:gd name="connsiteX0" fmla="*/ 0 w 1587500"/>
              <a:gd name="connsiteY0" fmla="*/ 0 h 571500"/>
              <a:gd name="connsiteX1" fmla="*/ 1587500 w 1587500"/>
              <a:gd name="connsiteY1" fmla="*/ 0 h 571500"/>
              <a:gd name="connsiteX2" fmla="*/ 1587500 w 1587500"/>
              <a:gd name="connsiteY2" fmla="*/ 455081 h 571500"/>
              <a:gd name="connsiteX3" fmla="*/ 1471081 w 1587500"/>
              <a:gd name="connsiteY3" fmla="*/ 571500 h 571500"/>
              <a:gd name="connsiteX4" fmla="*/ 116419 w 1587500"/>
              <a:gd name="connsiteY4" fmla="*/ 571500 h 571500"/>
              <a:gd name="connsiteX5" fmla="*/ 0 w 1587500"/>
              <a:gd name="connsiteY5" fmla="*/ 455081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500" h="571500">
                <a:moveTo>
                  <a:pt x="0" y="0"/>
                </a:moveTo>
                <a:lnTo>
                  <a:pt x="1587500" y="0"/>
                </a:lnTo>
                <a:lnTo>
                  <a:pt x="1587500" y="455081"/>
                </a:lnTo>
                <a:cubicBezTo>
                  <a:pt x="1587500" y="519377"/>
                  <a:pt x="1535377" y="571500"/>
                  <a:pt x="1471081" y="571500"/>
                </a:cubicBezTo>
                <a:lnTo>
                  <a:pt x="116419" y="571500"/>
                </a:lnTo>
                <a:cubicBezTo>
                  <a:pt x="52123" y="571500"/>
                  <a:pt x="0" y="519377"/>
                  <a:pt x="0" y="455081"/>
                </a:cubicBez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24"/>
          <p:cNvSpPr txBox="1"/>
          <p:nvPr>
            <p:custDataLst>
              <p:tags r:id="rId19"/>
            </p:custDataLst>
          </p:nvPr>
        </p:nvSpPr>
        <p:spPr>
          <a:xfrm>
            <a:off x="8581278" y="1607050"/>
            <a:ext cx="335357" cy="29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 anchor="ctr">
            <a:normAutofit fontScale="5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spc="3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800" b="1" spc="3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0"/>
            </p:custDataLst>
          </p:nvPr>
        </p:nvSpPr>
        <p:spPr>
          <a:xfrm>
            <a:off x="8363585" y="2234565"/>
            <a:ext cx="722630" cy="36893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500" b="1" spc="3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爱好</a:t>
            </a:r>
            <a:endParaRPr lang="zh-CN" altLang="en-US" sz="1500" b="1" spc="3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21"/>
            </p:custDataLst>
          </p:nvPr>
        </p:nvSpPr>
        <p:spPr>
          <a:xfrm>
            <a:off x="8039785" y="2759471"/>
            <a:ext cx="1519181" cy="128751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运动、看电影、拍照</a:t>
            </a:r>
            <a:endParaRPr lang="zh-CN" altLang="en-US" sz="1400" spc="15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2"/>
            </p:custDataLst>
          </p:nvPr>
        </p:nvCxnSpPr>
        <p:spPr>
          <a:xfrm>
            <a:off x="8490625" y="2620896"/>
            <a:ext cx="47578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>
            <p:custDataLst>
              <p:tags r:id="rId23"/>
            </p:custDataLst>
          </p:nvPr>
        </p:nvSpPr>
        <p:spPr>
          <a:xfrm>
            <a:off x="9899890" y="1607249"/>
            <a:ext cx="1668492" cy="2631903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4"/>
            </p:custDataLst>
          </p:nvPr>
        </p:nvSpPr>
        <p:spPr>
          <a:xfrm>
            <a:off x="10049257" y="2921756"/>
            <a:ext cx="1519181" cy="128751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界面设计优化有一定的基础，前端设计有经验</a:t>
            </a:r>
            <a:endParaRPr lang="zh-CN" altLang="en-US" sz="1400" spc="15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25"/>
            </p:custDataLst>
          </p:nvPr>
        </p:nvCxnSpPr>
        <p:spPr>
          <a:xfrm>
            <a:off x="10402589" y="2603797"/>
            <a:ext cx="47578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: 形状 37"/>
          <p:cNvSpPr/>
          <p:nvPr>
            <p:custDataLst>
              <p:tags r:id="rId26"/>
            </p:custDataLst>
          </p:nvPr>
        </p:nvSpPr>
        <p:spPr>
          <a:xfrm>
            <a:off x="10221620" y="1607249"/>
            <a:ext cx="1025033" cy="369130"/>
          </a:xfrm>
          <a:custGeom>
            <a:avLst/>
            <a:gdLst>
              <a:gd name="connsiteX0" fmla="*/ 0 w 1587500"/>
              <a:gd name="connsiteY0" fmla="*/ 0 h 571500"/>
              <a:gd name="connsiteX1" fmla="*/ 1587500 w 1587500"/>
              <a:gd name="connsiteY1" fmla="*/ 0 h 571500"/>
              <a:gd name="connsiteX2" fmla="*/ 1587500 w 1587500"/>
              <a:gd name="connsiteY2" fmla="*/ 455081 h 571500"/>
              <a:gd name="connsiteX3" fmla="*/ 1471081 w 1587500"/>
              <a:gd name="connsiteY3" fmla="*/ 571500 h 571500"/>
              <a:gd name="connsiteX4" fmla="*/ 116419 w 1587500"/>
              <a:gd name="connsiteY4" fmla="*/ 571500 h 571500"/>
              <a:gd name="connsiteX5" fmla="*/ 0 w 1587500"/>
              <a:gd name="connsiteY5" fmla="*/ 455081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500" h="571500">
                <a:moveTo>
                  <a:pt x="0" y="0"/>
                </a:moveTo>
                <a:lnTo>
                  <a:pt x="1587500" y="0"/>
                </a:lnTo>
                <a:lnTo>
                  <a:pt x="1587500" y="455081"/>
                </a:lnTo>
                <a:cubicBezTo>
                  <a:pt x="1587500" y="519377"/>
                  <a:pt x="1535377" y="571500"/>
                  <a:pt x="1471081" y="571500"/>
                </a:cubicBezTo>
                <a:lnTo>
                  <a:pt x="116419" y="571500"/>
                </a:lnTo>
                <a:cubicBezTo>
                  <a:pt x="52123" y="571500"/>
                  <a:pt x="0" y="519377"/>
                  <a:pt x="0" y="455081"/>
                </a:cubicBez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b="1" spc="300" dirty="0"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04</a:t>
            </a:r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7"/>
            </p:custDataLst>
          </p:nvPr>
        </p:nvSpPr>
        <p:spPr>
          <a:xfrm>
            <a:off x="10221595" y="2234565"/>
            <a:ext cx="1074420" cy="368935"/>
          </a:xfrm>
          <a:prstGeom prst="rect">
            <a:avLst/>
          </a:prstGeom>
          <a:noFill/>
        </p:spPr>
        <p:txBody>
          <a:bodyPr wrap="square" rtlCol="0" anchor="ctr">
            <a:normAutofit fontScale="8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500" b="1" spc="30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职位适配</a:t>
            </a:r>
            <a:endParaRPr lang="zh-CN" altLang="en-US" sz="1500" b="1" spc="30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未标题-1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 flipV="1">
            <a:off x="266700" y="466725"/>
            <a:ext cx="1360170" cy="7759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94180" y="62484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DE7F7E"/>
                </a:solidFill>
                <a:cs typeface="+mn-ea"/>
                <a:sym typeface="+mn-lt"/>
              </a:rPr>
              <a:t>刘志培：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</p:spTree>
    <p:custDataLst>
      <p:tags r:id="rId2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李泽炜：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76425" y="1628775"/>
            <a:ext cx="65157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 algn="l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开发经历：第一次开发小程序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marL="1200150" lvl="2" indent="-285750" algn="l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擅长：数学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marL="1200150" lvl="2" indent="-285750" algn="l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爱好：数学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marL="1200150" lvl="2" indent="-285750" algn="l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如何适配项目：作为前端开发人员，学习前端开发工具，及时完成工作的汇报，遇到错误时与其他开发人员讨论，对项目变更做出及时响应。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marL="1200150" lvl="2" indent="-285750" algn="l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如何对待项目：当做一次对自己的训练，认真完成项目经理布置的任务。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周敏珊：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60475" y="1259205"/>
            <a:ext cx="999553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性格：</a:t>
            </a:r>
            <a:r>
              <a:rPr lang="zh-CN" altLang="en-US" b="1" dirty="0">
                <a:solidFill>
                  <a:srgbClr val="DE7F7E"/>
                </a:solidFill>
                <a:cs typeface="+mn-ea"/>
              </a:rPr>
              <a:t>有一定拖延症，但是认真对待合作性任务，性格平和；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lvl="2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开发经历：曾在</a:t>
            </a:r>
            <a:r>
              <a:rPr lang="zh-CN" altLang="en-US" b="1" dirty="0">
                <a:solidFill>
                  <a:srgbClr val="DE7F7E"/>
                </a:solidFill>
                <a:cs typeface="+mn-ea"/>
              </a:rPr>
              <a:t>软件开发实训担任前端开发人员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lvl="2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职责</a:t>
            </a:r>
            <a:r>
              <a:rPr lang="zh-CN" altLang="en-US" b="1" dirty="0">
                <a:solidFill>
                  <a:srgbClr val="DE7F7E"/>
                </a:solidFill>
                <a:cs typeface="+mn-ea"/>
              </a:rPr>
              <a:t>：</a:t>
            </a:r>
            <a:r>
              <a:rPr lang="zh-CN" altLang="en-US" b="1" dirty="0">
                <a:solidFill>
                  <a:srgbClr val="DE7F7E"/>
                </a:solidFill>
                <a:cs typeface="+mn-ea"/>
              </a:rPr>
              <a:t>前端开发人员以及文档撰写人员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lvl="2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如何对待</a:t>
            </a:r>
            <a:r>
              <a:rPr lang="zh-CN" altLang="en-US" b="1" dirty="0">
                <a:solidFill>
                  <a:srgbClr val="DE7F7E"/>
                </a:solidFill>
                <a:cs typeface="+mn-ea"/>
              </a:rPr>
              <a:t>项目：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认真</a:t>
            </a:r>
            <a:r>
              <a:rPr lang="zh-CN" altLang="en-US" b="1" dirty="0">
                <a:solidFill>
                  <a:srgbClr val="DE7F7E"/>
                </a:solidFill>
                <a:cs typeface="+mn-ea"/>
              </a:rPr>
              <a:t>学习微信小程序前端开发工具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配合其他项目成员的工作，</a:t>
            </a:r>
            <a:r>
              <a:rPr lang="zh-CN" altLang="en-US" b="1" dirty="0">
                <a:solidFill>
                  <a:srgbClr val="DE7F7E"/>
                </a:solidFill>
                <a:cs typeface="+mn-ea"/>
                <a:sym typeface="+mn-ea"/>
              </a:rPr>
              <a:t>及时完成分配的任务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按时参加项目会议，积极参与讨论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负责好文档的撰写，及时上传更新文档，完成文档的打印提交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marL="12001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作为项目的虚拟customer，将尽力站在customer的角度提出对项目的建议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李文轩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205" y="1346803"/>
            <a:ext cx="453361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已完成的工作</a:t>
            </a:r>
            <a:endParaRPr lang="en-US" altLang="zh-CN" b="1" dirty="0">
              <a:solidFill>
                <a:srgbClr val="DE7F7E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讨论建立商业案例</a:t>
            </a:r>
            <a:endParaRPr lang="en-US" altLang="zh-CN" b="1" dirty="0">
              <a:solidFill>
                <a:srgbClr val="DE7F7E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会议记录</a:t>
            </a:r>
            <a:endParaRPr lang="en-US" altLang="zh-CN" b="1" dirty="0">
              <a:solidFill>
                <a:srgbClr val="DE7F7E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配置开发环境</a:t>
            </a:r>
            <a:endParaRPr lang="en-US" altLang="zh-CN" b="1" dirty="0">
              <a:solidFill>
                <a:srgbClr val="DE7F7E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rgbClr val="DE7F7E"/>
                </a:solidFill>
                <a:cs typeface="+mn-ea"/>
                <a:sym typeface="+mn-lt"/>
              </a:rPr>
              <a:t>IDEA, Postman, XAMPP</a:t>
            </a:r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等）</a:t>
            </a:r>
            <a:endParaRPr lang="en-US" altLang="zh-CN" b="1" dirty="0">
              <a:solidFill>
                <a:srgbClr val="DE7F7E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熟悉</a:t>
            </a:r>
            <a:r>
              <a:rPr lang="en-US" altLang="zh-CN" b="1" dirty="0" err="1">
                <a:solidFill>
                  <a:srgbClr val="DE7F7E"/>
                </a:solidFill>
                <a:cs typeface="+mn-ea"/>
                <a:sym typeface="+mn-lt"/>
              </a:rPr>
              <a:t>mybatis</a:t>
            </a:r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框架</a:t>
            </a:r>
            <a:endParaRPr lang="en-US" altLang="zh-CN" b="1" dirty="0">
              <a:solidFill>
                <a:srgbClr val="DE7F7E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共同设计业务逻辑</a:t>
            </a:r>
            <a:endParaRPr lang="en-US" altLang="zh-CN" b="1" dirty="0">
              <a:solidFill>
                <a:srgbClr val="DE7F7E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制定代码规范</a:t>
            </a:r>
            <a:endParaRPr lang="en-US" altLang="zh-CN" b="1" dirty="0">
              <a:solidFill>
                <a:srgbClr val="DE7F7E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绘制甘特图，控制项目进度</a:t>
            </a:r>
            <a:endParaRPr lang="en-US" altLang="zh-CN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29334" y="3313430"/>
            <a:ext cx="45336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73AED3"/>
                </a:solidFill>
                <a:cs typeface="+mn-ea"/>
                <a:sym typeface="+mn-lt"/>
              </a:rPr>
              <a:t>接下来的职责</a:t>
            </a:r>
            <a:endParaRPr lang="en-US" altLang="zh-CN" b="1" dirty="0">
              <a:solidFill>
                <a:srgbClr val="73AED3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3AED3"/>
                </a:solidFill>
                <a:cs typeface="+mn-ea"/>
                <a:sym typeface="+mn-lt"/>
              </a:rPr>
              <a:t>使用</a:t>
            </a:r>
            <a:r>
              <a:rPr lang="en-US" altLang="zh-CN" b="1" dirty="0">
                <a:solidFill>
                  <a:srgbClr val="73AED3"/>
                </a:solidFill>
                <a:cs typeface="+mn-ea"/>
                <a:sym typeface="+mn-lt"/>
              </a:rPr>
              <a:t>JDBC</a:t>
            </a:r>
            <a:r>
              <a:rPr lang="zh-CN" altLang="en-US" b="1" dirty="0">
                <a:solidFill>
                  <a:srgbClr val="73AED3"/>
                </a:solidFill>
                <a:cs typeface="+mn-ea"/>
                <a:sym typeface="+mn-lt"/>
              </a:rPr>
              <a:t>编写后端程序</a:t>
            </a:r>
            <a:endParaRPr lang="en-US" altLang="zh-CN" b="1" dirty="0">
              <a:solidFill>
                <a:srgbClr val="73AED3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3AED3"/>
                </a:solidFill>
                <a:cs typeface="+mn-ea"/>
                <a:sym typeface="+mn-lt"/>
              </a:rPr>
              <a:t>为业务逻辑提供算法实现</a:t>
            </a:r>
            <a:endParaRPr lang="en-US" altLang="zh-CN" b="1" dirty="0">
              <a:solidFill>
                <a:srgbClr val="73AED3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3AED3"/>
                </a:solidFill>
                <a:cs typeface="+mn-ea"/>
                <a:sym typeface="+mn-lt"/>
              </a:rPr>
              <a:t>建立清晰的版本控制</a:t>
            </a:r>
            <a:endParaRPr lang="en-US" altLang="zh-CN" b="1" dirty="0">
              <a:solidFill>
                <a:srgbClr val="73AED3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3AED3"/>
                </a:solidFill>
                <a:cs typeface="+mn-ea"/>
                <a:sym typeface="+mn-lt"/>
              </a:rPr>
              <a:t>搭建服务器</a:t>
            </a:r>
            <a:endParaRPr lang="en-US" altLang="zh-CN" b="1" dirty="0">
              <a:solidFill>
                <a:srgbClr val="73AED3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3AED3"/>
                </a:solidFill>
                <a:cs typeface="+mn-ea"/>
                <a:sym typeface="+mn-lt"/>
              </a:rPr>
              <a:t>学习处理高并发</a:t>
            </a:r>
            <a:endParaRPr lang="en-US" altLang="zh-CN" b="1" dirty="0">
              <a:solidFill>
                <a:srgbClr val="73AED3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3AED3"/>
                </a:solidFill>
                <a:cs typeface="+mn-ea"/>
                <a:sym typeface="+mn-lt"/>
              </a:rPr>
              <a:t>系统的优化工作</a:t>
            </a:r>
            <a:endParaRPr lang="en-US" altLang="zh-CN" b="1" dirty="0">
              <a:solidFill>
                <a:srgbClr val="73AED3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73AED3"/>
              </a:solidFill>
              <a:cs typeface="+mn-ea"/>
              <a:sym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73AED3"/>
              </a:solidFill>
              <a:cs typeface="+mn-ea"/>
              <a:sym typeface="+mn-lt"/>
            </a:endParaRPr>
          </a:p>
          <a:p>
            <a:endParaRPr lang="en-US" altLang="zh-CN" b="1" dirty="0">
              <a:solidFill>
                <a:srgbClr val="73AED3"/>
              </a:solidFill>
              <a:cs typeface="+mn-ea"/>
              <a:sym typeface="+mn-lt"/>
            </a:endParaRPr>
          </a:p>
          <a:p>
            <a:r>
              <a:rPr lang="en-US" altLang="zh-CN" b="1" dirty="0">
                <a:solidFill>
                  <a:srgbClr val="73AED3"/>
                </a:solidFill>
                <a:cs typeface="+mn-ea"/>
                <a:sym typeface="+mn-lt"/>
              </a:rPr>
              <a:t>	</a:t>
            </a:r>
            <a:endParaRPr lang="en-US" altLang="zh-CN" b="1" dirty="0">
              <a:solidFill>
                <a:srgbClr val="73AED3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邓景良：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1690" y="1243330"/>
            <a:ext cx="69792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 b="1" dirty="0">
                <a:solidFill>
                  <a:srgbClr val="DE7F7E"/>
                </a:solidFill>
                <a:cs typeface="+mn-ea"/>
              </a:rPr>
              <a:t>在本次开发过程中，我首先参与了需求规格说明书的讨论，并熟悉了开发的环境（idea）和框架，并完成简单的业务功能设计，以及页面逻辑的设计。在接下来的开发过程中，我会做以下的工作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r>
              <a:rPr lang="zh-CN" altLang="en-US" b="1" dirty="0">
                <a:solidFill>
                  <a:srgbClr val="DE7F7E"/>
                </a:solidFill>
                <a:cs typeface="+mn-ea"/>
              </a:rPr>
              <a:t>         1.进一步学习后台数据库的相关知识，以及java语言，JDBC技术。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r>
              <a:rPr lang="zh-CN" altLang="en-US" b="1" dirty="0">
                <a:solidFill>
                  <a:srgbClr val="DE7F7E"/>
                </a:solidFill>
                <a:cs typeface="+mn-ea"/>
              </a:rPr>
              <a:t>         2.为页面提供稳定的数据存储和查询。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r>
              <a:rPr lang="zh-CN" altLang="en-US" b="1" dirty="0">
                <a:solidFill>
                  <a:srgbClr val="DE7F7E"/>
                </a:solidFill>
                <a:cs typeface="+mn-ea"/>
              </a:rPr>
              <a:t>         3.对系统的实现进行优化，增强系统的吞吐量，提高响应速度。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r>
              <a:rPr lang="zh-CN" altLang="en-US" b="1" dirty="0">
                <a:solidFill>
                  <a:srgbClr val="DE7F7E"/>
                </a:solidFill>
                <a:cs typeface="+mn-ea"/>
              </a:rPr>
              <a:t>         4.学习复杂系统架构的相关知识。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r>
              <a:rPr lang="zh-CN" altLang="en-US" b="1" dirty="0">
                <a:solidFill>
                  <a:srgbClr val="DE7F7E"/>
                </a:solidFill>
                <a:cs typeface="+mn-ea"/>
              </a:rPr>
              <a:t>         5.学习如何处理大规模的并发。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r>
              <a:rPr lang="zh-CN" altLang="en-US" b="1" dirty="0">
                <a:solidFill>
                  <a:srgbClr val="DE7F7E"/>
                </a:solidFill>
                <a:cs typeface="+mn-ea"/>
              </a:rPr>
              <a:t>         6.遵循代码编写规范和组员共同承担工作。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r>
              <a:rPr lang="zh-CN" altLang="en-US" b="1" dirty="0">
                <a:solidFill>
                  <a:srgbClr val="DE7F7E"/>
                </a:solidFill>
                <a:cs typeface="+mn-ea"/>
                <a:sym typeface="+mn-ea"/>
              </a:rPr>
              <a:t>在工作过程中，我会配合好其他成员的工作，并及时沟通和反馈，并且树立良好的产品意识，并且对待工作认真谨慎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刘鸿飞：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7480" y="1162050"/>
            <a:ext cx="72237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姓名：刘鸿飞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algn="l">
              <a:buClrTx/>
              <a:buSzTx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年龄：20岁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algn="l">
              <a:buClrTx/>
              <a:buSzTx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性别：男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algn="l">
              <a:buClrTx/>
              <a:buSzTx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视力：良好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algn="l">
              <a:buClrTx/>
              <a:buSzTx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精神状态：良好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algn="l">
              <a:buClrTx/>
              <a:buSzTx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职责：后端开发以及测试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algn="l">
              <a:buClrTx/>
              <a:buSzTx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团队开发经历：极少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algn="l">
              <a:buClrTx/>
              <a:buSzTx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擅长：接口测试，学习新知识，提出观点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algn="l">
              <a:buClrTx/>
              <a:buSzTx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如何适应自己的职位：多与项目组长以及其他项目组成员交流，学习项目相关的后端以及测试技术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algn="l">
              <a:buClrTx/>
              <a:buSzTx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如何对待这次的项目：严格贯彻落实上级安排部署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algn="l">
              <a:buClrTx/>
              <a:buSzTx/>
              <a:buNone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目前完成的工作：参与数据库设计和文档编写、参与接口设计等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89"/>
          <p:cNvPicPr>
            <a:picLocks noChangeAspect="1"/>
          </p:cNvPicPr>
          <p:nvPr/>
        </p:nvPicPr>
        <p:blipFill>
          <a:blip r:embed="rId1"/>
          <a:srcRect l="4611" t="60000" r="15009" b="6690"/>
          <a:stretch>
            <a:fillRect/>
          </a:stretch>
        </p:blipFill>
        <p:spPr>
          <a:xfrm>
            <a:off x="-29210" y="0"/>
            <a:ext cx="12231370" cy="4057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635500" y="3208020"/>
            <a:ext cx="2901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EC6A41"/>
                </a:solidFill>
                <a:cs typeface="+mn-ea"/>
                <a:sym typeface="+mn-lt"/>
              </a:rPr>
              <a:t>03</a:t>
            </a:r>
            <a:endParaRPr lang="en-US" altLang="zh-CN" sz="5400" dirty="0">
              <a:solidFill>
                <a:srgbClr val="EC6A4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12640" y="4057650"/>
            <a:ext cx="331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C6A41"/>
                </a:solidFill>
                <a:cs typeface="+mn-ea"/>
                <a:sym typeface="+mn-lt"/>
              </a:rPr>
              <a:t>     </a:t>
            </a:r>
            <a:r>
              <a:rPr lang="zh-CN" altLang="en-US" sz="3600" b="1" dirty="0">
                <a:solidFill>
                  <a:srgbClr val="EC6A41"/>
                </a:solidFill>
                <a:cs typeface="+mn-ea"/>
                <a:sym typeface="+mn-lt"/>
              </a:rPr>
              <a:t>计划说明</a:t>
            </a:r>
            <a:endParaRPr lang="zh-CN" altLang="en-US" sz="3600" b="1" dirty="0">
              <a:solidFill>
                <a:srgbClr val="EC6A4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0480" y="5196840"/>
            <a:ext cx="521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（甘特图表达（李文轩），日常管理（陈伟龙））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61036" y="14133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项目进度管理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6206" y="87219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概览：</a:t>
            </a:r>
            <a:endParaRPr lang="zh-CN" altLang="en-US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812290"/>
            <a:ext cx="12192635" cy="365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项目进度管理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70530" y="1966595"/>
            <a:ext cx="5760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（写一下自己的开发经历，擅长什么，爱好是什么，怎么与自己的职位适配，打算如何对待这次的项目等）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0085" y="92385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DE7F7E"/>
                </a:solidFill>
                <a:cs typeface="+mn-ea"/>
                <a:sym typeface="+mn-lt"/>
              </a:rPr>
              <a:t>管理工具：甘特图</a:t>
            </a:r>
            <a:endParaRPr lang="zh-CN" altLang="en-US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91" y="1259143"/>
            <a:ext cx="11677809" cy="5598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89"/>
          <p:cNvPicPr>
            <a:picLocks noChangeAspect="1"/>
          </p:cNvPicPr>
          <p:nvPr/>
        </p:nvPicPr>
        <p:blipFill>
          <a:blip r:embed="rId1"/>
          <a:srcRect l="4611" t="60000" r="15009" b="6690"/>
          <a:stretch>
            <a:fillRect/>
          </a:stretch>
        </p:blipFill>
        <p:spPr>
          <a:xfrm>
            <a:off x="-29210" y="0"/>
            <a:ext cx="12231370" cy="4057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635500" y="3208020"/>
            <a:ext cx="2901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EC6A41"/>
                </a:solidFill>
                <a:cs typeface="+mn-ea"/>
                <a:sym typeface="+mn-lt"/>
              </a:rPr>
              <a:t>01</a:t>
            </a:r>
            <a:endParaRPr lang="en-US" altLang="zh-CN" sz="5400" dirty="0">
              <a:solidFill>
                <a:srgbClr val="EC6A4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12957" y="4057650"/>
            <a:ext cx="2966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C6A41"/>
                </a:solidFill>
                <a:cs typeface="+mn-ea"/>
                <a:sym typeface="+mn-lt"/>
              </a:rPr>
              <a:t>   </a:t>
            </a:r>
            <a:r>
              <a:rPr lang="zh-CN" altLang="en-US" sz="3600" b="1" dirty="0">
                <a:solidFill>
                  <a:srgbClr val="EC6A41"/>
                </a:solidFill>
                <a:cs typeface="+mn-ea"/>
                <a:sym typeface="+mn-lt"/>
              </a:rPr>
              <a:t>项目描述</a:t>
            </a:r>
            <a:endParaRPr lang="zh-CN" altLang="en-US" sz="3600" b="1" dirty="0">
              <a:solidFill>
                <a:srgbClr val="EC6A4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32025" y="5196205"/>
            <a:ext cx="795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（需求介绍（刘志培），项目开发框架（陈伟龙），</a:t>
            </a:r>
            <a:r>
              <a:rPr lang="en-US" altLang="zh-CN"/>
              <a:t>SWOT</a:t>
            </a:r>
            <a:r>
              <a:rPr lang="zh-CN" altLang="en-US"/>
              <a:t>分析（周敏珊））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项目日常管理：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8920" y="1493520"/>
            <a:ext cx="932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组会制度：</a:t>
            </a:r>
            <a:endParaRPr lang="zh-CN" altLang="en-US"/>
          </a:p>
          <a:p>
            <a:r>
              <a:rPr lang="zh-CN" altLang="en-US"/>
              <a:t>每周开一次会，前后端小组长汇总进度，并做汇报。集体讨论业务需求，分组讨论技术实现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18920" y="2596515"/>
            <a:ext cx="9802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日程记录：</a:t>
            </a:r>
            <a:endParaRPr lang="zh-CN" altLang="en-US"/>
          </a:p>
          <a:p>
            <a:r>
              <a:rPr lang="zh-CN" altLang="en-US"/>
              <a:t>每次开会要有人员做好会议记录；项目过程中的中间文档需要保留；代码版本需要收集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79880" y="371729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经费管理：</a:t>
            </a:r>
            <a:endParaRPr lang="zh-CN" altLang="en-US"/>
          </a:p>
          <a:p>
            <a:r>
              <a:rPr lang="zh-CN" altLang="en-US"/>
              <a:t>莫得经费，不用管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89"/>
          <p:cNvPicPr>
            <a:picLocks noChangeAspect="1"/>
          </p:cNvPicPr>
          <p:nvPr/>
        </p:nvPicPr>
        <p:blipFill>
          <a:blip r:embed="rId1"/>
          <a:srcRect l="4611" t="60000" r="15009" b="6690"/>
          <a:stretch>
            <a:fillRect/>
          </a:stretch>
        </p:blipFill>
        <p:spPr>
          <a:xfrm>
            <a:off x="-29210" y="0"/>
            <a:ext cx="12231370" cy="4057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635500" y="3208020"/>
            <a:ext cx="2901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EC6A41"/>
                </a:solidFill>
                <a:cs typeface="+mn-ea"/>
                <a:sym typeface="+mn-lt"/>
              </a:rPr>
              <a:t>04</a:t>
            </a:r>
            <a:endParaRPr lang="en-US" altLang="zh-CN" sz="5400" dirty="0">
              <a:solidFill>
                <a:srgbClr val="EC6A4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35817" y="4057650"/>
            <a:ext cx="2966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C6A41"/>
                </a:solidFill>
                <a:cs typeface="+mn-ea"/>
                <a:sym typeface="+mn-lt"/>
              </a:rPr>
              <a:t>   </a:t>
            </a:r>
            <a:r>
              <a:rPr lang="zh-CN" altLang="en-US" sz="3600" b="1" dirty="0">
                <a:solidFill>
                  <a:srgbClr val="EC6A41"/>
                </a:solidFill>
                <a:cs typeface="+mn-ea"/>
                <a:sym typeface="+mn-lt"/>
              </a:rPr>
              <a:t>进度汇报</a:t>
            </a:r>
            <a:endParaRPr lang="zh-CN" altLang="en-US" sz="3600" b="1" dirty="0">
              <a:solidFill>
                <a:srgbClr val="EC6A4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5500" y="5018405"/>
            <a:ext cx="3611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前端</a:t>
            </a:r>
            <a:r>
              <a:rPr lang="en-US" altLang="zh-CN"/>
              <a:t>——</a:t>
            </a:r>
            <a:r>
              <a:rPr lang="zh-CN" altLang="en-US"/>
              <a:t>墨刀原型（张振国）</a:t>
            </a:r>
            <a:endParaRPr lang="en-US" altLang="zh-CN"/>
          </a:p>
          <a:p>
            <a:r>
              <a:rPr lang="zh-CN" altLang="en-US"/>
              <a:t>后端</a:t>
            </a:r>
            <a:r>
              <a:rPr lang="en-US" altLang="zh-CN"/>
              <a:t>——</a:t>
            </a:r>
            <a:r>
              <a:rPr lang="zh-CN" altLang="en-US"/>
              <a:t>数据库，接口（陈伟龙）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912183" y="158114"/>
            <a:ext cx="1120019" cy="769441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987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页面设计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图一：主页（欢迎页面） 图二：功能页面  图三：下拉框使用展示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" y="1168400"/>
            <a:ext cx="3172516" cy="568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72" y="1168400"/>
            <a:ext cx="3025554" cy="568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842" y="1168400"/>
            <a:ext cx="3181218" cy="568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484768" y="5685150"/>
            <a:ext cx="1707232" cy="117285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95590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007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页面设计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E5007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007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图一：确认预约后提示（有空余座位） 图二：预约成功提示 图三：无空余位置提示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5007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9" y="1185031"/>
            <a:ext cx="2936240" cy="565518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30" y="1149468"/>
            <a:ext cx="2926993" cy="5690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71" y="1149469"/>
            <a:ext cx="2967637" cy="5690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68120" y="157797"/>
            <a:ext cx="1059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页面设计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图一：个人信息页   图二：“我的预约”页面    图三：座位具体信息页面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7" y="986378"/>
            <a:ext cx="2993246" cy="58767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30" y="986377"/>
            <a:ext cx="2926080" cy="58716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05" y="986377"/>
            <a:ext cx="2959138" cy="5871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9534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页面设计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图一：入座成功提示  图二：放弃座位提示   图三：放弃座位成功提示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32" y="1142398"/>
            <a:ext cx="3021773" cy="57156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6" y="1142399"/>
            <a:ext cx="2982052" cy="57156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161" y="1142398"/>
            <a:ext cx="2870559" cy="5715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数据库设计：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42708"/>
          <a:stretch>
            <a:fillRect/>
          </a:stretch>
        </p:blipFill>
        <p:spPr>
          <a:xfrm>
            <a:off x="763270" y="1678305"/>
            <a:ext cx="4070985" cy="2543175"/>
          </a:xfrm>
          <a:prstGeom prst="rect">
            <a:avLst/>
          </a:prstGeom>
        </p:spPr>
      </p:pic>
      <p:pic>
        <p:nvPicPr>
          <p:cNvPr id="7" name="图片 6" descr="QQ图片202010141203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805" y="945515"/>
            <a:ext cx="6115050" cy="452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数据库设计：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12925"/>
            <a:ext cx="6810375" cy="340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数据库设计：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476375"/>
            <a:ext cx="7200900" cy="3905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数据库设计：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22525" y="1063625"/>
            <a:ext cx="7045960" cy="4326255"/>
            <a:chOff x="2798" y="1801"/>
            <a:chExt cx="11096" cy="681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l="2565" t="40133"/>
            <a:stretch>
              <a:fillRect/>
            </a:stretch>
          </p:blipFill>
          <p:spPr>
            <a:xfrm>
              <a:off x="2798" y="3208"/>
              <a:ext cx="11093" cy="540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rcRect l="7617" r="11882" b="85064"/>
            <a:stretch>
              <a:fillRect/>
            </a:stretch>
          </p:blipFill>
          <p:spPr>
            <a:xfrm>
              <a:off x="2798" y="1801"/>
              <a:ext cx="11097" cy="14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3317" r="10893"/>
          <a:stretch>
            <a:fillRect/>
          </a:stretch>
        </p:blipFill>
        <p:spPr>
          <a:xfrm>
            <a:off x="10436291" y="5713095"/>
            <a:ext cx="1666554" cy="11449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4320">
                <a:moveTo>
                  <a:pt x="0" y="0"/>
                </a:moveTo>
                <a:lnTo>
                  <a:pt x="7680" y="0"/>
                </a:lnTo>
                <a:lnTo>
                  <a:pt x="768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6580773" y="542959"/>
            <a:ext cx="4680000" cy="310698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2880">
                <a:moveTo>
                  <a:pt x="0" y="0"/>
                </a:moveTo>
                <a:lnTo>
                  <a:pt x="7680" y="0"/>
                </a:lnTo>
                <a:lnTo>
                  <a:pt x="7680" y="2880"/>
                </a:lnTo>
                <a:lnTo>
                  <a:pt x="0" y="28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793673" y="2281566"/>
            <a:ext cx="5400000" cy="343146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4320">
                <a:moveTo>
                  <a:pt x="0" y="0"/>
                </a:moveTo>
                <a:lnTo>
                  <a:pt x="7680" y="0"/>
                </a:lnTo>
                <a:lnTo>
                  <a:pt x="768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Title 6"/>
          <p:cNvSpPr txBox="1"/>
          <p:nvPr>
            <p:custDataLst>
              <p:tags r:id="rId8"/>
            </p:custDataLst>
          </p:nvPr>
        </p:nvSpPr>
        <p:spPr>
          <a:xfrm>
            <a:off x="6644641" y="3974825"/>
            <a:ext cx="4876838" cy="147509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图书馆不同时期位置使用情况不同，目前没有针对性的对位置进行调控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占座、喧哗等现象时有发生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DE7F7E"/>
                </a:solidFill>
                <a:cs typeface="+mn-ea"/>
                <a:sym typeface="+mn-lt"/>
              </a:rPr>
              <a:t>需求提出：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数据库设计：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95" y="1509395"/>
            <a:ext cx="7191375" cy="3838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数据库设计：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65" y="2104390"/>
            <a:ext cx="7105650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接口设计：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14475"/>
            <a:ext cx="6096000" cy="382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接口设计：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35" y="775970"/>
            <a:ext cx="4962525" cy="531495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06120" y="988060"/>
            <a:ext cx="4800600" cy="5023485"/>
            <a:chOff x="678" y="1528"/>
            <a:chExt cx="7560" cy="791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rcRect b="52024"/>
            <a:stretch>
              <a:fillRect/>
            </a:stretch>
          </p:blipFill>
          <p:spPr>
            <a:xfrm>
              <a:off x="678" y="1528"/>
              <a:ext cx="7530" cy="516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rcRect l="1261" r="1441"/>
            <a:stretch>
              <a:fillRect/>
            </a:stretch>
          </p:blipFill>
          <p:spPr>
            <a:xfrm>
              <a:off x="678" y="6695"/>
              <a:ext cx="7560" cy="27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接口设计：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860425"/>
            <a:ext cx="4829175" cy="543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530" y="871220"/>
            <a:ext cx="5038725" cy="5114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接口设计：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" y="889000"/>
            <a:ext cx="4867275" cy="5667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1072515"/>
            <a:ext cx="5048250" cy="4143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87"/>
          <p:cNvPicPr>
            <a:picLocks noChangeAspect="1"/>
          </p:cNvPicPr>
          <p:nvPr/>
        </p:nvPicPr>
        <p:blipFill>
          <a:blip r:embed="rId1"/>
          <a:srcRect t="15126" r="18027" b="22544"/>
          <a:stretch>
            <a:fillRect/>
          </a:stretch>
        </p:blipFill>
        <p:spPr>
          <a:xfrm flipH="1">
            <a:off x="0" y="0"/>
            <a:ext cx="6751955" cy="6124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81818" y="2554455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EC6A41"/>
                </a:solidFill>
                <a:cs typeface="+mn-ea"/>
                <a:sym typeface="+mn-lt"/>
              </a:rPr>
              <a:t>谢谢观看</a:t>
            </a:r>
            <a:endParaRPr lang="zh-CN" altLang="en-US" sz="6000" b="1" dirty="0">
              <a:solidFill>
                <a:srgbClr val="EC6A4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0"/>
          <p:cNvSpPr/>
          <p:nvPr>
            <p:custDataLst>
              <p:tags r:id="rId1"/>
            </p:custDataLst>
          </p:nvPr>
        </p:nvSpPr>
        <p:spPr>
          <a:xfrm>
            <a:off x="6547121" y="1823371"/>
            <a:ext cx="4846769" cy="198183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0" y="1673873"/>
            <a:ext cx="12225020" cy="0"/>
          </a:xfrm>
          <a:prstGeom prst="line">
            <a:avLst/>
          </a:prstGeom>
          <a:ln w="1905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"/>
            </p:custDataLst>
          </p:nvPr>
        </p:nvCxnSpPr>
        <p:spPr>
          <a:xfrm>
            <a:off x="0" y="5943648"/>
            <a:ext cx="12225020" cy="0"/>
          </a:xfrm>
          <a:prstGeom prst="line">
            <a:avLst/>
          </a:prstGeom>
          <a:ln w="1905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11"/>
          <p:cNvSpPr/>
          <p:nvPr>
            <p:custDataLst>
              <p:tags r:id="rId4"/>
            </p:custDataLst>
          </p:nvPr>
        </p:nvSpPr>
        <p:spPr>
          <a:xfrm>
            <a:off x="-49" y="6553198"/>
            <a:ext cx="12192098" cy="30480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281" r="1281"/>
          <a:stretch>
            <a:fillRect/>
          </a:stretch>
        </p:blipFill>
        <p:spPr>
          <a:xfrm>
            <a:off x="619021" y="1761505"/>
            <a:ext cx="5791314" cy="3962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09" h="6240">
                <a:moveTo>
                  <a:pt x="0" y="0"/>
                </a:moveTo>
                <a:lnTo>
                  <a:pt x="5809" y="0"/>
                </a:lnTo>
                <a:lnTo>
                  <a:pt x="5809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18493" b="18493"/>
          <a:stretch>
            <a:fillRect/>
          </a:stretch>
        </p:blipFill>
        <p:spPr>
          <a:xfrm>
            <a:off x="6453176" y="3895090"/>
            <a:ext cx="5035345" cy="18288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2880">
                <a:moveTo>
                  <a:pt x="0" y="0"/>
                </a:moveTo>
                <a:lnTo>
                  <a:pt x="11040" y="0"/>
                </a:lnTo>
                <a:lnTo>
                  <a:pt x="11040" y="2880"/>
                </a:lnTo>
                <a:lnTo>
                  <a:pt x="0" y="28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9"/>
            </p:custDataLst>
          </p:nvPr>
        </p:nvSpPr>
        <p:spPr>
          <a:xfrm>
            <a:off x="6851960" y="2123696"/>
            <a:ext cx="4425747" cy="138059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开发一个图书馆座位预约微信小程序，帮助解决图书馆内现存的占位、空位难寻、不良行为举报途径复杂的问题。有效辅助管理图书馆、帮助减少甚至杜绝占位现象。</a:t>
            </a:r>
            <a:endParaRPr lang="zh-CN" altLang="en-US" sz="1600" spc="1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DE7F7E"/>
                </a:solidFill>
                <a:cs typeface="+mn-ea"/>
                <a:sym typeface="+mn-lt"/>
              </a:rPr>
              <a:t>解决方式：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项目开发框架：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9710" y="1537970"/>
            <a:ext cx="9880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大体框架：</a:t>
            </a:r>
            <a:r>
              <a:rPr lang="zh-CN" altLang="en-US">
                <a:sym typeface="+mn-ea"/>
              </a:rPr>
              <a:t>微信小程序</a:t>
            </a:r>
            <a:r>
              <a:rPr lang="en-US" altLang="zh-CN">
                <a:sym typeface="+mn-ea"/>
              </a:rPr>
              <a:t>+</a:t>
            </a:r>
            <a:r>
              <a:rPr lang="en-US" altLang="zh-CN"/>
              <a:t>SpringBoot</a:t>
            </a:r>
            <a:r>
              <a:rPr lang="zh-CN" altLang="en-US"/>
              <a:t>后端框架</a:t>
            </a:r>
            <a:r>
              <a:rPr lang="en-US" altLang="zh-CN"/>
              <a:t>+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前端框架</a:t>
            </a:r>
            <a:r>
              <a:rPr lang="en-US" altLang="zh-CN">
                <a:sym typeface="+mn-ea"/>
              </a:rPr>
              <a:t>+</a:t>
            </a:r>
            <a:r>
              <a:rPr lang="en-US" altLang="zh-CN"/>
              <a:t>SQL Server</a:t>
            </a:r>
            <a:r>
              <a:rPr lang="zh-CN" altLang="en-US"/>
              <a:t>数据库</a:t>
            </a:r>
            <a:r>
              <a:rPr lang="en-US" altLang="zh-CN"/>
              <a:t> +GitLab</a:t>
            </a:r>
            <a:r>
              <a:rPr lang="zh-CN" altLang="en-US"/>
              <a:t>代码管理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90675" y="2952750"/>
            <a:ext cx="65328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优势：</a:t>
            </a:r>
            <a:endParaRPr lang="zh-CN" altLang="en-US"/>
          </a:p>
          <a:p>
            <a:pPr algn="l"/>
            <a:r>
              <a:rPr lang="en-US" altLang="zh-CN"/>
              <a:t>1.</a:t>
            </a:r>
            <a:r>
              <a:rPr lang="zh-CN" altLang="en-US"/>
              <a:t>开发微信小程序，简单，易于大众使用</a:t>
            </a:r>
            <a:endParaRPr lang="zh-CN" altLang="en-US"/>
          </a:p>
          <a:p>
            <a:pPr algn="l"/>
            <a:r>
              <a:rPr lang="en-US" altLang="zh-CN"/>
              <a:t>2.</a:t>
            </a:r>
            <a:r>
              <a:rPr lang="en-US" altLang="zh-CN">
                <a:sym typeface="+mn-ea"/>
              </a:rPr>
              <a:t>SpringBoot</a:t>
            </a:r>
            <a:r>
              <a:rPr lang="zh-CN" altLang="en-US">
                <a:sym typeface="+mn-ea"/>
              </a:rPr>
              <a:t>可以使得开发过程前后端分离，同时开发加快速度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3.Vue</a:t>
            </a:r>
            <a:r>
              <a:rPr lang="zh-CN" altLang="en-US">
                <a:sym typeface="+mn-ea"/>
              </a:rPr>
              <a:t>轻量级框架，简单易学，运行速度更快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采用关系型数据库</a:t>
            </a:r>
            <a:r>
              <a:rPr lang="en-US" altLang="zh-CN">
                <a:sym typeface="+mn-ea"/>
              </a:rPr>
              <a:t>SQL Server</a:t>
            </a:r>
            <a:r>
              <a:rPr lang="zh-CN" altLang="en-US">
                <a:sym typeface="+mn-ea"/>
              </a:rPr>
              <a:t>连接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5.</a:t>
            </a:r>
            <a:r>
              <a:rPr lang="zh-CN" altLang="en-US">
                <a:sym typeface="+mn-ea"/>
              </a:rPr>
              <a:t>采用</a:t>
            </a:r>
            <a:r>
              <a:rPr lang="en-US" altLang="zh-CN">
                <a:sym typeface="+mn-ea"/>
              </a:rPr>
              <a:t>GitLab</a:t>
            </a:r>
            <a:r>
              <a:rPr lang="zh-CN" altLang="en-US">
                <a:sym typeface="+mn-ea"/>
              </a:rPr>
              <a:t>进行代码审查管理与合并</a:t>
            </a: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0675" y="2245360"/>
            <a:ext cx="6295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使用软件：</a:t>
            </a:r>
            <a:r>
              <a:rPr lang="en-US" altLang="zh-CN"/>
              <a:t>IntelliJ IDEA 2020.2</a:t>
            </a:r>
            <a:r>
              <a:rPr lang="en-US" altLang="zh-CN"/>
              <a:t>+</a:t>
            </a:r>
            <a:r>
              <a:rPr lang="zh-CN" altLang="en-US"/>
              <a:t>微信开发者工具</a:t>
            </a:r>
            <a:r>
              <a:rPr lang="en-US" altLang="zh-CN"/>
              <a:t>+</a:t>
            </a:r>
            <a:r>
              <a:rPr lang="en-US" altLang="zh-CN"/>
              <a:t>SQL Sever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2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4" name="Freeform 62"/>
          <p:cNvSpPr/>
          <p:nvPr/>
        </p:nvSpPr>
        <p:spPr bwMode="auto">
          <a:xfrm>
            <a:off x="6157595" y="1800225"/>
            <a:ext cx="1553210" cy="1553210"/>
          </a:xfrm>
          <a:custGeom>
            <a:avLst/>
            <a:gdLst>
              <a:gd name="T0" fmla="*/ 0 w 54"/>
              <a:gd name="T1" fmla="*/ 16 h 54"/>
              <a:gd name="T2" fmla="*/ 38 w 54"/>
              <a:gd name="T3" fmla="*/ 54 h 54"/>
              <a:gd name="T4" fmla="*/ 54 w 54"/>
              <a:gd name="T5" fmla="*/ 54 h 54"/>
              <a:gd name="T6" fmla="*/ 41 w 54"/>
              <a:gd name="T7" fmla="*/ 20 h 54"/>
              <a:gd name="T8" fmla="*/ 44 w 54"/>
              <a:gd name="T9" fmla="*/ 11 h 54"/>
              <a:gd name="T10" fmla="*/ 35 w 54"/>
              <a:gd name="T11" fmla="*/ 14 h 54"/>
              <a:gd name="T12" fmla="*/ 0 w 54"/>
              <a:gd name="T13" fmla="*/ 0 h 54"/>
              <a:gd name="T14" fmla="*/ 0 w 54"/>
              <a:gd name="T15" fmla="*/ 1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" h="54">
                <a:moveTo>
                  <a:pt x="0" y="16"/>
                </a:moveTo>
                <a:cubicBezTo>
                  <a:pt x="21" y="18"/>
                  <a:pt x="37" y="34"/>
                  <a:pt x="38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1"/>
                  <a:pt x="49" y="29"/>
                  <a:pt x="41" y="20"/>
                </a:cubicBezTo>
                <a:cubicBezTo>
                  <a:pt x="44" y="11"/>
                  <a:pt x="44" y="11"/>
                  <a:pt x="44" y="11"/>
                </a:cubicBezTo>
                <a:cubicBezTo>
                  <a:pt x="35" y="14"/>
                  <a:pt x="35" y="14"/>
                  <a:pt x="35" y="14"/>
                </a:cubicBezTo>
                <a:cubicBezTo>
                  <a:pt x="25" y="6"/>
                  <a:pt x="13" y="1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6DA8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63"/>
          <p:cNvSpPr/>
          <p:nvPr/>
        </p:nvSpPr>
        <p:spPr bwMode="auto">
          <a:xfrm>
            <a:off x="4481195" y="1800225"/>
            <a:ext cx="1553210" cy="1553210"/>
          </a:xfrm>
          <a:custGeom>
            <a:avLst/>
            <a:gdLst>
              <a:gd name="T0" fmla="*/ 16 w 54"/>
              <a:gd name="T1" fmla="*/ 54 h 54"/>
              <a:gd name="T2" fmla="*/ 54 w 54"/>
              <a:gd name="T3" fmla="*/ 16 h 54"/>
              <a:gd name="T4" fmla="*/ 54 w 54"/>
              <a:gd name="T5" fmla="*/ 0 h 54"/>
              <a:gd name="T6" fmla="*/ 20 w 54"/>
              <a:gd name="T7" fmla="*/ 14 h 54"/>
              <a:gd name="T8" fmla="*/ 11 w 54"/>
              <a:gd name="T9" fmla="*/ 11 h 54"/>
              <a:gd name="T10" fmla="*/ 14 w 54"/>
              <a:gd name="T11" fmla="*/ 20 h 54"/>
              <a:gd name="T12" fmla="*/ 0 w 54"/>
              <a:gd name="T13" fmla="*/ 54 h 54"/>
              <a:gd name="T14" fmla="*/ 16 w 54"/>
              <a:gd name="T1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" h="54">
                <a:moveTo>
                  <a:pt x="16" y="54"/>
                </a:moveTo>
                <a:cubicBezTo>
                  <a:pt x="17" y="34"/>
                  <a:pt x="34" y="18"/>
                  <a:pt x="54" y="16"/>
                </a:cubicBezTo>
                <a:cubicBezTo>
                  <a:pt x="54" y="0"/>
                  <a:pt x="54" y="0"/>
                  <a:pt x="54" y="0"/>
                </a:cubicBezTo>
                <a:cubicBezTo>
                  <a:pt x="41" y="1"/>
                  <a:pt x="29" y="6"/>
                  <a:pt x="20" y="14"/>
                </a:cubicBezTo>
                <a:cubicBezTo>
                  <a:pt x="11" y="11"/>
                  <a:pt x="11" y="11"/>
                  <a:pt x="11" y="11"/>
                </a:cubicBezTo>
                <a:cubicBezTo>
                  <a:pt x="14" y="20"/>
                  <a:pt x="14" y="20"/>
                  <a:pt x="14" y="20"/>
                </a:cubicBezTo>
                <a:cubicBezTo>
                  <a:pt x="6" y="29"/>
                  <a:pt x="0" y="41"/>
                  <a:pt x="0" y="54"/>
                </a:cubicBezTo>
                <a:lnTo>
                  <a:pt x="16" y="54"/>
                </a:lnTo>
                <a:close/>
              </a:path>
            </a:pathLst>
          </a:custGeom>
          <a:solidFill>
            <a:srgbClr val="DE7F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Freeform 64"/>
          <p:cNvSpPr/>
          <p:nvPr/>
        </p:nvSpPr>
        <p:spPr bwMode="auto">
          <a:xfrm>
            <a:off x="4481195" y="3474720"/>
            <a:ext cx="1553210" cy="1582420"/>
          </a:xfrm>
          <a:custGeom>
            <a:avLst/>
            <a:gdLst>
              <a:gd name="T0" fmla="*/ 54 w 54"/>
              <a:gd name="T1" fmla="*/ 38 h 55"/>
              <a:gd name="T2" fmla="*/ 16 w 54"/>
              <a:gd name="T3" fmla="*/ 0 h 55"/>
              <a:gd name="T4" fmla="*/ 0 w 54"/>
              <a:gd name="T5" fmla="*/ 0 h 55"/>
              <a:gd name="T6" fmla="*/ 14 w 54"/>
              <a:gd name="T7" fmla="*/ 35 h 55"/>
              <a:gd name="T8" fmla="*/ 11 w 54"/>
              <a:gd name="T9" fmla="*/ 44 h 55"/>
              <a:gd name="T10" fmla="*/ 20 w 54"/>
              <a:gd name="T11" fmla="*/ 41 h 55"/>
              <a:gd name="T12" fmla="*/ 54 w 54"/>
              <a:gd name="T13" fmla="*/ 55 h 55"/>
              <a:gd name="T14" fmla="*/ 54 w 54"/>
              <a:gd name="T15" fmla="*/ 3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" h="55">
                <a:moveTo>
                  <a:pt x="54" y="38"/>
                </a:moveTo>
                <a:cubicBezTo>
                  <a:pt x="34" y="37"/>
                  <a:pt x="17" y="21"/>
                  <a:pt x="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"/>
                  <a:pt x="6" y="26"/>
                  <a:pt x="14" y="35"/>
                </a:cubicBezTo>
                <a:cubicBezTo>
                  <a:pt x="11" y="44"/>
                  <a:pt x="11" y="44"/>
                  <a:pt x="11" y="44"/>
                </a:cubicBezTo>
                <a:cubicBezTo>
                  <a:pt x="20" y="41"/>
                  <a:pt x="20" y="41"/>
                  <a:pt x="20" y="41"/>
                </a:cubicBezTo>
                <a:cubicBezTo>
                  <a:pt x="29" y="49"/>
                  <a:pt x="41" y="54"/>
                  <a:pt x="54" y="55"/>
                </a:cubicBezTo>
                <a:lnTo>
                  <a:pt x="54" y="38"/>
                </a:lnTo>
                <a:close/>
              </a:path>
            </a:pathLst>
          </a:custGeom>
          <a:solidFill>
            <a:srgbClr val="6DA8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5"/>
          <p:cNvSpPr/>
          <p:nvPr/>
        </p:nvSpPr>
        <p:spPr bwMode="auto">
          <a:xfrm>
            <a:off x="6157595" y="3474720"/>
            <a:ext cx="1553210" cy="1582420"/>
          </a:xfrm>
          <a:custGeom>
            <a:avLst/>
            <a:gdLst>
              <a:gd name="T0" fmla="*/ 44 w 54"/>
              <a:gd name="T1" fmla="*/ 44 h 55"/>
              <a:gd name="T2" fmla="*/ 41 w 54"/>
              <a:gd name="T3" fmla="*/ 35 h 55"/>
              <a:gd name="T4" fmla="*/ 54 w 54"/>
              <a:gd name="T5" fmla="*/ 0 h 55"/>
              <a:gd name="T6" fmla="*/ 38 w 54"/>
              <a:gd name="T7" fmla="*/ 0 h 55"/>
              <a:gd name="T8" fmla="*/ 0 w 54"/>
              <a:gd name="T9" fmla="*/ 38 h 55"/>
              <a:gd name="T10" fmla="*/ 0 w 54"/>
              <a:gd name="T11" fmla="*/ 55 h 55"/>
              <a:gd name="T12" fmla="*/ 35 w 54"/>
              <a:gd name="T13" fmla="*/ 41 h 55"/>
              <a:gd name="T14" fmla="*/ 44 w 54"/>
              <a:gd name="T15" fmla="*/ 44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" h="55">
                <a:moveTo>
                  <a:pt x="44" y="44"/>
                </a:moveTo>
                <a:cubicBezTo>
                  <a:pt x="41" y="35"/>
                  <a:pt x="41" y="35"/>
                  <a:pt x="41" y="35"/>
                </a:cubicBezTo>
                <a:cubicBezTo>
                  <a:pt x="49" y="26"/>
                  <a:pt x="54" y="14"/>
                  <a:pt x="5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21"/>
                  <a:pt x="21" y="37"/>
                  <a:pt x="0" y="38"/>
                </a:cubicBezTo>
                <a:cubicBezTo>
                  <a:pt x="0" y="55"/>
                  <a:pt x="0" y="55"/>
                  <a:pt x="0" y="55"/>
                </a:cubicBezTo>
                <a:cubicBezTo>
                  <a:pt x="13" y="54"/>
                  <a:pt x="25" y="49"/>
                  <a:pt x="35" y="41"/>
                </a:cubicBezTo>
                <a:lnTo>
                  <a:pt x="44" y="44"/>
                </a:lnTo>
                <a:close/>
              </a:path>
            </a:pathLst>
          </a:custGeom>
          <a:solidFill>
            <a:srgbClr val="DE7F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10805" y="1025525"/>
            <a:ext cx="4090670" cy="2011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系统暂时未解决高并发问题，可能在预约高峰时段造成用户的使用不便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无经费支持，故开发条件较为简单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开发团队经验不足，在处理某些开发问题的做法及经验上仍有较大提高空间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8337550" y="618490"/>
            <a:ext cx="2837180" cy="368300"/>
          </a:xfrm>
          <a:prstGeom prst="rect">
            <a:avLst/>
          </a:prstGeom>
          <a:noFill/>
          <a:ln>
            <a:solidFill>
              <a:srgbClr val="6DA8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劣势（weaknesses）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10805" y="4088130"/>
            <a:ext cx="4090670" cy="169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charset="0"/>
              <a:buChar char="l"/>
            </a:pPr>
            <a:r>
              <a:rPr sz="160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系统的数据库架构较为简单，易遭受各种网络安全攻击，导致数据泄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漏</a:t>
            </a:r>
            <a:r>
              <a:rPr sz="160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等风险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+mn-ea"/>
              <a:cs typeface="+mn-ea"/>
              <a:sym typeface="+mn-lt"/>
            </a:endParaRPr>
          </a:p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本系统是学生自主开发，尚未得到假定需求方（图书馆）的要求与约定，可能会存在甲方不满意等问题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8533765" y="3651250"/>
            <a:ext cx="2444750" cy="368300"/>
          </a:xfrm>
          <a:prstGeom prst="rect">
            <a:avLst/>
          </a:prstGeom>
          <a:noFill/>
          <a:ln>
            <a:solidFill>
              <a:srgbClr val="EC6A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威胁（threats）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9720" y="1025525"/>
            <a:ext cx="4180840" cy="233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使用SpringBoot框架进行后端开发，简化了应用的初始搭建以及开发过程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charset="0"/>
              <a:buChar char="l"/>
            </a:pPr>
            <a:r>
              <a:rPr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系统整体架构在微信小程序之上，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具有普适性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，也方便推广</a:t>
            </a:r>
            <a:endParaRPr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页面设计简洁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美观，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充满人文气息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系统的实现前后端分离，拓展性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良好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；前后端可以同时开发，大大减少了开发时间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1159510" y="618490"/>
            <a:ext cx="2444750" cy="368300"/>
          </a:xfrm>
          <a:prstGeom prst="rect">
            <a:avLst/>
          </a:prstGeom>
          <a:noFill/>
          <a:ln>
            <a:solidFill>
              <a:srgbClr val="DE7F7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优势（strengths）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0830" y="4088130"/>
            <a:ext cx="4180840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sz="160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系统可以适配到大多数需要预约的场馆或场景中，移植性强</a:t>
            </a:r>
            <a:endParaRPr sz="1600" dirty="0">
              <a:solidFill>
                <a:schemeClr val="bg2">
                  <a:lumMod val="25000"/>
                </a:schemeClr>
              </a:solidFill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sz="160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相较于传统的预约方式，本系统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更加</a:t>
            </a:r>
            <a:r>
              <a:rPr sz="160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轻便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、</a:t>
            </a:r>
            <a:r>
              <a:rPr sz="1600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新颖，操作简单，具有较强的普适性</a:t>
            </a:r>
            <a:endParaRPr sz="1600" dirty="0">
              <a:solidFill>
                <a:schemeClr val="bg2">
                  <a:lumMod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1107440" y="3651250"/>
            <a:ext cx="2548255" cy="368300"/>
          </a:xfrm>
          <a:prstGeom prst="rect">
            <a:avLst/>
          </a:prstGeom>
          <a:noFill/>
          <a:ln>
            <a:solidFill>
              <a:srgbClr val="6DA8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机会（opportunities）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57495" y="2769870"/>
            <a:ext cx="297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S</a:t>
            </a:r>
            <a:endParaRPr lang="en-US" altLang="zh-CN" sz="3200"/>
          </a:p>
        </p:txBody>
      </p:sp>
      <p:sp>
        <p:nvSpPr>
          <p:cNvPr id="19" name="文本框 18"/>
          <p:cNvSpPr txBox="1"/>
          <p:nvPr/>
        </p:nvSpPr>
        <p:spPr>
          <a:xfrm>
            <a:off x="6372860" y="2769870"/>
            <a:ext cx="316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W</a:t>
            </a:r>
            <a:endParaRPr lang="en-US" altLang="zh-CN" sz="3200"/>
          </a:p>
        </p:txBody>
      </p:sp>
      <p:sp>
        <p:nvSpPr>
          <p:cNvPr id="20" name="文本框 19"/>
          <p:cNvSpPr txBox="1"/>
          <p:nvPr/>
        </p:nvSpPr>
        <p:spPr>
          <a:xfrm>
            <a:off x="5367655" y="3651250"/>
            <a:ext cx="287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O</a:t>
            </a:r>
            <a:endParaRPr lang="en-US" altLang="zh-CN" sz="3200"/>
          </a:p>
        </p:txBody>
      </p:sp>
      <p:sp>
        <p:nvSpPr>
          <p:cNvPr id="21" name="文本框 20"/>
          <p:cNvSpPr txBox="1"/>
          <p:nvPr/>
        </p:nvSpPr>
        <p:spPr>
          <a:xfrm>
            <a:off x="6449695" y="3651250"/>
            <a:ext cx="325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T</a:t>
            </a:r>
            <a:endParaRPr lang="en-US" altLang="zh-CN" sz="3200"/>
          </a:p>
        </p:txBody>
      </p:sp>
      <p:sp>
        <p:nvSpPr>
          <p:cNvPr id="22" name="文本框 21"/>
          <p:cNvSpPr txBox="1"/>
          <p:nvPr/>
        </p:nvSpPr>
        <p:spPr>
          <a:xfrm>
            <a:off x="1427480" y="158115"/>
            <a:ext cx="2011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dirty="0">
                <a:solidFill>
                  <a:srgbClr val="DE7F7E"/>
                </a:solidFill>
                <a:cs typeface="+mn-ea"/>
                <a:sym typeface="+mn-lt"/>
              </a:rPr>
              <a:t>SWOT</a:t>
            </a:r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模板：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89"/>
          <p:cNvPicPr>
            <a:picLocks noChangeAspect="1"/>
          </p:cNvPicPr>
          <p:nvPr/>
        </p:nvPicPr>
        <p:blipFill>
          <a:blip r:embed="rId1"/>
          <a:srcRect l="4611" t="60000" r="15009" b="6690"/>
          <a:stretch>
            <a:fillRect/>
          </a:stretch>
        </p:blipFill>
        <p:spPr>
          <a:xfrm>
            <a:off x="-29210" y="0"/>
            <a:ext cx="12231370" cy="4057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635500" y="3208020"/>
            <a:ext cx="2901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EC6A41"/>
                </a:solidFill>
                <a:cs typeface="+mn-ea"/>
                <a:sym typeface="+mn-lt"/>
              </a:rPr>
              <a:t>02</a:t>
            </a:r>
            <a:endParaRPr lang="en-US" altLang="zh-CN" sz="5400" dirty="0">
              <a:solidFill>
                <a:srgbClr val="EC6A4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08842" y="4057650"/>
            <a:ext cx="2966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C6A41"/>
                </a:solidFill>
                <a:cs typeface="+mn-ea"/>
                <a:sym typeface="+mn-lt"/>
              </a:rPr>
              <a:t>   </a:t>
            </a:r>
            <a:r>
              <a:rPr lang="zh-CN" altLang="en-US" sz="3600" b="1" dirty="0">
                <a:solidFill>
                  <a:srgbClr val="EC6A41"/>
                </a:solidFill>
                <a:cs typeface="+mn-ea"/>
                <a:sym typeface="+mn-lt"/>
              </a:rPr>
              <a:t>成员介绍</a:t>
            </a:r>
            <a:endParaRPr lang="zh-CN" altLang="en-US" sz="3600" b="1" dirty="0">
              <a:solidFill>
                <a:srgbClr val="EC6A4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71110" y="520001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（项目组全体成员）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-66040" y="-44450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总体介绍：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294130" y="1100455"/>
          <a:ext cx="9864090" cy="44653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84935"/>
                <a:gridCol w="2353945"/>
                <a:gridCol w="4730750"/>
                <a:gridCol w="13944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职位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具体事务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虚拟身份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陈伟龙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产品经理，后端开发组长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项目日常管理；参与并统摄后端开发；进行数据库和接口设计等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开发人员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张振国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前端开发组长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参与并统摄前端开发；会议汇报等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开发人员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刘志培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前端开发人员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参与前端开发；主要是原型设计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投资人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李泽炜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前端开发人员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参与前端开发；并完成一部分微信小程序的逻辑页面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开发人员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371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周敏珊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前端开发人员，报告撰写人员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参与页面结构的讨论和设计；文档的主要撰写人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顾客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李文轩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后端开发人员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参与后端开发；实现后端的算法设计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开发人员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邓景良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后端开发人员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参与后端开发；</a:t>
                      </a:r>
                      <a:r>
                        <a:rPr lang="zh-CN" altLang="en-US" sz="1800"/>
                        <a:t>并完成一部分微信小程序的逻辑页面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开发人员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刘鸿飞</a:t>
                      </a:r>
                      <a:endParaRPr lang="zh-CN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测试人员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前期参与后端开发；后期进行产品测试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开发人员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78"/>
          <p:cNvPicPr>
            <a:picLocks noChangeAspect="1"/>
          </p:cNvPicPr>
          <p:nvPr/>
        </p:nvPicPr>
        <p:blipFill>
          <a:blip r:embed="rId1"/>
          <a:srcRect t="3317" r="10893"/>
          <a:stretch>
            <a:fillRect/>
          </a:stretch>
        </p:blipFill>
        <p:spPr>
          <a:xfrm flipV="1">
            <a:off x="10171430" y="5469890"/>
            <a:ext cx="2020570" cy="1388110"/>
          </a:xfrm>
          <a:prstGeom prst="rect">
            <a:avLst/>
          </a:prstGeom>
        </p:spPr>
      </p:pic>
      <p:pic>
        <p:nvPicPr>
          <p:cNvPr id="3" name="图片 2" descr="未标题-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0"/>
            <a:ext cx="1360170" cy="775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7480" y="1581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E7F7E"/>
                </a:solidFill>
                <a:cs typeface="+mn-ea"/>
                <a:sym typeface="+mn-lt"/>
              </a:rPr>
              <a:t>陈伟龙：</a:t>
            </a:r>
            <a:endParaRPr lang="zh-CN" altLang="en-US" sz="2400" b="1" dirty="0">
              <a:solidFill>
                <a:srgbClr val="DE7F7E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32915" y="1973580"/>
            <a:ext cx="77838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200150" lvl="2" indent="-285750" algn="l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DE7F7E"/>
                </a:solidFill>
                <a:cs typeface="+mn-ea"/>
              </a:rPr>
              <a:t>有较丰富的开发经历，熟悉sringboot框架和微信小程序开发。所以担任</a:t>
            </a:r>
            <a:r>
              <a:rPr lang="zh-CN" altLang="en-US" b="1" dirty="0">
                <a:solidFill>
                  <a:srgbClr val="DE7F7E"/>
                </a:solidFill>
                <a:cs typeface="+mn-ea"/>
                <a:sym typeface="+mn-ea"/>
              </a:rPr>
              <a:t>后端开发组长，在组员有困难的地方及时提供技术支持</a:t>
            </a:r>
            <a:endParaRPr lang="zh-CN" altLang="en-US" b="1" dirty="0">
              <a:solidFill>
                <a:srgbClr val="DE7F7E"/>
              </a:solidFill>
              <a:cs typeface="+mn-ea"/>
              <a:sym typeface="+mn-ea"/>
            </a:endParaRPr>
          </a:p>
          <a:p>
            <a:pPr marL="1200150" lvl="2" indent="-285750" algn="l"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DE7F7E"/>
              </a:solidFill>
              <a:cs typeface="+mn-ea"/>
              <a:sym typeface="+mn-ea"/>
            </a:endParaRPr>
          </a:p>
          <a:p>
            <a:pPr marL="1200150" lvl="2" indent="-285750" algn="l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DE7F7E"/>
                </a:solidFill>
                <a:cs typeface="+mn-ea"/>
                <a:sym typeface="+mn-ea"/>
              </a:rPr>
              <a:t>善于组织、沟通和协作，且与组内其他人关系都较好，所以担任项目经理一职，平时组织大家开会，使得项目有序进行</a:t>
            </a:r>
            <a:endParaRPr lang="zh-CN" altLang="en-US" b="1" dirty="0">
              <a:solidFill>
                <a:srgbClr val="DE7F7E"/>
              </a:solidFill>
              <a:cs typeface="+mn-ea"/>
              <a:sym typeface="+mn-ea"/>
            </a:endParaRPr>
          </a:p>
          <a:p>
            <a:pPr marL="1200150" lvl="2" indent="-285750" algn="l"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DE7F7E"/>
              </a:solidFill>
              <a:cs typeface="+mn-ea"/>
              <a:sym typeface="+mn-ea"/>
            </a:endParaRPr>
          </a:p>
          <a:p>
            <a:pPr marL="1200150" lvl="2" indent="-285750" algn="l">
              <a:buClrTx/>
              <a:buSzTx/>
              <a:buFont typeface="Arial" panose="020B0604020202020204" pitchFamily="34" charset="0"/>
            </a:pPr>
            <a:r>
              <a:rPr lang="zh-CN" altLang="en-US" b="1" dirty="0">
                <a:solidFill>
                  <a:srgbClr val="DE7F7E"/>
                </a:solidFill>
                <a:cs typeface="+mn-ea"/>
                <a:sym typeface="+mn-ea"/>
              </a:rPr>
              <a:t>这次的项目对我来说也是很大的挑战，希望可以和各位队友一起攻克它，加油~</a:t>
            </a:r>
            <a:endParaRPr lang="zh-CN" altLang="en-US" b="1" dirty="0">
              <a:solidFill>
                <a:srgbClr val="DE7F7E"/>
              </a:solidFill>
              <a:cs typeface="+mn-ea"/>
            </a:endParaRPr>
          </a:p>
          <a:p>
            <a:pPr marL="1200150" lvl="2" indent="-285750" algn="l">
              <a:buClrTx/>
              <a:buSzTx/>
              <a:buFont typeface="Arial" panose="020B0604020202020204" pitchFamily="34" charset="0"/>
            </a:pPr>
            <a:endParaRPr lang="zh-CN" altLang="en-US" b="1" dirty="0">
              <a:solidFill>
                <a:srgbClr val="DE7F7E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TEMPLATE_TOPIC_ID" val="2869567"/>
  <p:tag name="KSO_WM_TEMPLATE_OUTLINE_ID" val="14"/>
  <p:tag name="KSO_WM_TEMPLATE_SCENE_ID" val="1"/>
  <p:tag name="KSO_WM_TEMPLATE_JOB_ID" val="14"/>
  <p:tag name="KSO_WM_TEMPLATE_TOPIC_DEFAULT" val="0"/>
</p:tagLst>
</file>

<file path=ppt/tags/tag10.xml><?xml version="1.0" encoding="utf-8"?>
<p:tagLst xmlns:p="http://schemas.openxmlformats.org/presentationml/2006/main">
  <p:tag name="KSO_WM_UNIT_BLOCK" val="0"/>
  <p:tag name="KSO_WM_UNIT_SM_LIMIT_TYPE" val="1"/>
  <p:tag name="KSO_WM_UNIT_DEC_AREA_ID" val="469d799cd83d48faafba3af16cd8f19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2690_1*i*5"/>
  <p:tag name="KSO_WM_TEMPLATE_CATEGORY" val="diagram"/>
  <p:tag name="KSO_WM_TEMPLATE_INDEX" val="2021269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713ffd747e3ea6e292a856"/>
  <p:tag name="KSO_WM_CHIP_XID" val="5f713ffd747e3ea6e292a85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3"/>
  <p:tag name="KSO_WM_TEMPLATE_ASSEMBLE_XID" val="5f7331110ff15d9a40f834d2"/>
  <p:tag name="KSO_WM_TEMPLATE_ASSEMBLE_GROUPID" val="5f7331110ff15d9a40f834d2"/>
</p:tagLst>
</file>

<file path=ppt/tags/tag11.xml><?xml version="1.0" encoding="utf-8"?>
<p:tagLst xmlns:p="http://schemas.openxmlformats.org/presentationml/2006/main">
  <p:tag name="KSO_WM_UNIT_VALUE" val="1100*102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690_1*d*1"/>
  <p:tag name="KSO_WM_TEMPLATE_CATEGORY" val="diagram"/>
  <p:tag name="KSO_WM_TEMPLATE_INDEX" val="2021269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797dc07e90c46f2a0218fa07a2bdff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rm&quot;,&quot;fill_mode&quot;:&quot;full&quot;,&quot;sacle_strategy&quot;:&quot;smart&quot;}"/>
  <p:tag name="KSO_WM_ASSEMBLE_CHIP_INDEX" val="8143121ce0764483ab36352a5fcfd0f2"/>
  <p:tag name="KSO_WM_UNIT_PLACING_PICTURE" val="8143121ce0764483ab36352a5fcfd0f2"/>
  <p:tag name="KSO_WM_TEMPLATE_ASSEMBLE_XID" val="5f7331110ff15d9a40f834d2"/>
  <p:tag name="KSO_WM_TEMPLATE_ASSEMBLE_GROUPID" val="5f7331110ff15d9a40f834d2"/>
  <p:tag name="KSO_WM_TAG_FRONT_SIZE" val=""/>
  <p:tag name="KSO_WM_TAG_BACKGROUP_ID" val=""/>
  <p:tag name="KSO_WM_TAG_BACKGROUP_SIZE" val=""/>
  <p:tag name="KSO_WM_TAG_ZODER_POSITION" val=""/>
</p:tagLst>
</file>

<file path=ppt/tags/tag12.xml><?xml version="1.0" encoding="utf-8"?>
<p:tagLst xmlns:p="http://schemas.openxmlformats.org/presentationml/2006/main">
  <p:tag name="KSO_WM_UNIT_VALUE" val="508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690_1*d*2"/>
  <p:tag name="KSO_WM_TEMPLATE_CATEGORY" val="diagram"/>
  <p:tag name="KSO_WM_TEMPLATE_INDEX" val="2021269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245e4aba08241a49fac8f86812fa7a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lm&quot;,&quot;fill_mode&quot;:&quot;full&quot;,&quot;sacle_strategy&quot;:&quot;smart&quot;}"/>
  <p:tag name="KSO_WM_ASSEMBLE_CHIP_INDEX" val="a77897393359443d84886ae53e7350b0"/>
  <p:tag name="KSO_WM_UNIT_PLACING_PICTURE" val="a77897393359443d84886ae53e7350b0"/>
  <p:tag name="KSO_WM_TEMPLATE_ASSEMBLE_XID" val="5f7331110ff15d9a40f834d2"/>
  <p:tag name="KSO_WM_TEMPLATE_ASSEMBLE_GROUPID" val="5f7331110ff15d9a40f834d2"/>
  <p:tag name="KSO_WM_TAG_FRONT_SIZE" val=""/>
  <p:tag name="KSO_WM_TAG_BACKGROUP_ID" val=""/>
  <p:tag name="KSO_WM_TAG_BACKGROUP_SIZE" val=""/>
  <p:tag name="KSO_WM_TAG_ZODER_POSITION" val=""/>
</p:tagLst>
</file>

<file path=ppt/tags/tag1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90_1*f*1"/>
  <p:tag name="KSO_WM_TEMPLATE_CATEGORY" val="diagram"/>
  <p:tag name="KSO_WM_TEMPLATE_INDEX" val="2021269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0"/>
  <p:tag name="KSO_WM_UNIT_SHOW_EDIT_AREA_INDICATION" val="1"/>
  <p:tag name="KSO_WM_CHIP_GROUPID" val="5e6b05596848fb12bee65ac8"/>
  <p:tag name="KSO_WM_CHIP_XID" val="5e6b05596848fb12bee65aca"/>
  <p:tag name="KSO_WM_UNIT_DEC_AREA_ID" val="c6e7d681da4f42869dd2e5a964fa0ea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24c8948d67804d9a921be863aea46836"/>
  <p:tag name="KSO_WM_UNIT_TEXT_FILL_FORE_SCHEMECOLOR_INDEX_BRIGHTNESS" val="0.25"/>
  <p:tag name="KSO_WM_UNIT_TEXT_FILL_FORE_SCHEMECOLOR_INDEX" val="13"/>
  <p:tag name="KSO_WM_UNIT_TEXT_FILL_TYPE" val="1"/>
  <p:tag name="KSO_WM_TEMPLATE_ASSEMBLE_XID" val="5f7331110ff15d9a40f834d2"/>
  <p:tag name="KSO_WM_TEMPLATE_ASSEMBLE_GROUPID" val="5f7331110ff15d9a40f834d2"/>
  <p:tag name="KSO_WM_TAG_FRONT_SIZE" val=""/>
  <p:tag name="KSO_WM_TAG_BACKGROUP_ID" val=""/>
  <p:tag name="KSO_WM_TAG_BACKGROUP_SIZE" val=""/>
  <p:tag name="KSO_WM_TAG_ZODER_POSITION" val=""/>
</p:tagLst>
</file>

<file path=ppt/tags/tag14.xml><?xml version="1.0" encoding="utf-8"?>
<p:tagLst xmlns:p="http://schemas.openxmlformats.org/presentationml/2006/main">
  <p:tag name="KSO_WM_BEAUTIFY_FLAG" val="#wm#"/>
  <p:tag name="KSO_WM_TEMPLATE_CATEGORY" val="diagram"/>
  <p:tag name="KSO_WM_TEMPLATE_INDEX" val="2021269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09-29T21:05:21&quot;,&quot;maxSize&quot;:{&quot;size1&quot;:24.300000000000001},&quot;minSize&quot;:{&quot;size1&quot;:24.300000000000001},&quot;normalSize&quot;:{&quot;size1&quot;:24.300000000000001},&quot;subLayout&quot;:[{&quot;id&quot;:&quot;2020-09-29T21:05:21&quot;,&quot;margin&quot;:{&quot;bottom&quot;:0.41100001335144043,&quot;left&quot;:1.6929999589920044,&quot;right&quot;:1.6929999589920044,&quot;top&quot;:2.5260000228881836},&quot;type&quot;:0},{&quot;direction&quot;:1,&quot;id&quot;:&quot;2020-09-29T21:05:21&quot;,&quot;maxSize&quot;:{&quot;size1&quot;:52.500135501225792},&quot;minSize&quot;:{&quot;size1&quot;:36.300135501225789},&quot;normalSize&quot;:{&quot;size1&quot;:52.500135501225792},&quot;subLayout&quot;:[{&quot;id&quot;:&quot;2020-09-29T21:05:21&quot;,&quot;margin&quot;:{&quot;bottom&quot;:2.9630000591278076,&quot;left&quot;:1.6929999589920044,&quot;right&quot;:0,&quot;top&quot;:0.44999998807907104},&quot;type&quot;:0},{&quot;id&quot;:&quot;2020-09-29T21:05:21&quot;,&quot;maxSize&quot;:{&quot;size1&quot;:35.399999999999999},&quot;minSize&quot;:{&quot;size1&quot;:35.399999999999999},&quot;normalSize&quot;:{&quot;size1&quot;:35.399999999999999},&quot;subLayout&quot;:[{&quot;id&quot;:&quot;2020-09-29T21:05:21&quot;,&quot;margin&quot;:{&quot;bottom&quot;:0,&quot;left&quot;:1.2439998388290405,&quot;right&quot;:2.5399999618530273,&quot;top&quot;:1.2699999809265137},&quot;type&quot;:0},{&quot;id&quot;:&quot;2020-09-29T21:05:21&quot;,&quot;margin&quot;:{&quot;bottom&quot;:2.9630000591278076,&quot;left&quot;:0.3970000147819519,&quot;right&quot;:1.6929999589920044,&quot;top&quot;:1.2699999809265137},&quot;type&quot;:0}],&quot;type&quot;:0}],&quot;type&quot;:0}],&quot;type&quot;:0}"/>
  <p:tag name="KSO_WM_SLIDE_BACKGROUND" val="[&quot;general&quot;]"/>
  <p:tag name="KSO_WM_SLIDE_RATIO" val="1.777778"/>
  <p:tag name="KSO_WM_SLIDE_ID" val="diagram2021269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2_1"/>
  <p:tag name="KSO_WM_SLIDE_TYPE" val="text"/>
  <p:tag name="KSO_WM_SLIDE_SUBTYPE" val="picTxt"/>
  <p:tag name="KSO_WM_SLIDE_SIZE" val="962*539"/>
  <p:tag name="KSO_WM_SLIDE_POSITION" val="0*0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13ffd747e3ea6e292a857"/>
  <p:tag name="KSO_WM_CHIP_FILLPROP" val="[[{&quot;text_align&quot;:&quot;cm&quot;,&quot;text_direction&quot;:&quot;horizontal&quot;,&quot;support_big_font&quot;:false,&quot;fill_id&quot;:&quot;4f38183772144f84a2c83741aec4c3a2&quot;,&quot;fill_align&quot;:&quot;cm&quot;,&quot;chip_types&quot;:[&quot;header&quot;]},{&quot;text_align&quot;:&quot;lm&quot;,&quot;text_direction&quot;:&quot;horizontal&quot;,&quot;support_features&quot;:[&quot;collage&quot;],&quot;support_big_font&quot;:false,&quot;fill_id&quot;:&quot;8371c29f56854e87a963e535a0839d68&quot;,&quot;fill_align&quot;:&quot;rm&quot;,&quot;chip_types&quot;:[&quot;picture&quot;]},{&quot;text_align&quot;:&quot;lm&quot;,&quot;text_direction&quot;:&quot;horizontal&quot;,&quot;support_features&quot;:[&quot;collage&quot;],&quot;support_big_font&quot;:false,&quot;fill_id&quot;:&quot;c41ecf87c6524441955d8fd53aa50c6b&quot;,&quot;fill_align&quot;:&quot;lm&quot;,&quot;chip_types&quot;:[&quot;picture&quot;]},{&quot;text_align&quot;:&quot;lm&quot;,&quot;text_direction&quot;:&quot;horizontal&quot;,&quot;support_big_font&quot;:false,&quot;fill_id&quot;:&quot;c7d29cbac08240a9955289cba4db78c1&quot;,&quot;fill_align&quot;:&quot;cm&quot;,&quot;chip_types&quot;:[&quot;text&quot;]}]]"/>
  <p:tag name="KSO_WM_CHIP_DECFILLPROP" val="[]"/>
  <p:tag name="KSO_WM_CHIP_GROUPID" val="5f713ffd747e3ea6e292a856"/>
  <p:tag name="KSO_WM_SLIDE_BK_DARK_LIGHT" val="2"/>
  <p:tag name="KSO_WM_SLIDE_BACKGROUND_TYPE" val="general"/>
  <p:tag name="KSO_WM_SLIDE_SUPPORT_FEATURE_TYPE" val="0"/>
  <p:tag name="KSO_WM_TEMPLATE_ASSEMBLE_XID" val="5f7331110ff15d9a40f834d2"/>
  <p:tag name="KSO_WM_TEMPLATE_ASSEMBLE_GROUPID" val="5f7331110ff15d9a40f834d2"/>
</p:tagLst>
</file>

<file path=ppt/tags/tag15.xml><?xml version="1.0" encoding="utf-8"?>
<p:tagLst xmlns:p="http://schemas.openxmlformats.org/presentationml/2006/main">
  <p:tag name="KSO_WM_UNIT_TABLE_BEAUTIFY" val="smartTable{c98d29c3-e2b7-4105-a88a-f9930727cee9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333_1*a*1"/>
  <p:tag name="KSO_WM_TEMPLATE_CATEGORY" val="diagram"/>
  <p:tag name="KSO_WM_TEMPLATE_INDEX" val="2020733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85b5089790b43ee8135cdef51e4bb52"/>
  <p:tag name="KSO_WM_ASSEMBLE_CHIP_INDEX" val="c2fc4a831381484db82ad17a39c8b726"/>
  <p:tag name="KSO_WM_UNIT_TEXT_FILL_FORE_SCHEMECOLOR_INDEX_BRIGHTNESS" val="0"/>
  <p:tag name="KSO_WM_UNIT_TEXT_FILL_FORE_SCHEMECOLOR_INDEX" val="13"/>
  <p:tag name="KSO_WM_UNIT_TEXT_FILL_TYPE" val="1"/>
  <p:tag name="KSO_WM_TEMPLATE_ASSEMBLE_XID" val="5eecbaf6a758c1ec0b708b20"/>
  <p:tag name="KSO_WM_TEMPLATE_ASSEMBLE_GROUPID" val="5eecbaf6a758c1ec0b708b20"/>
  <p:tag name="KSO_WM_TAG_FRONT_SIZE" val=""/>
  <p:tag name="KSO_WM_TAG_BACKGROUP_ID" val=""/>
  <p:tag name="KSO_WM_TAG_BACKGROUP_SIZE" val=""/>
  <p:tag name="KSO_WM_TAG_ZODER_POSITION" val=""/>
</p:tagLst>
</file>

<file path=ppt/tags/tag18.xml><?xml version="1.0" encoding="utf-8"?>
<p:tagLst xmlns:p="http://schemas.openxmlformats.org/presentationml/2006/main">
  <p:tag name="KSO_WM_UNIT_VALUE" val="1015*101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7333_1*d*2"/>
  <p:tag name="KSO_WM_TEMPLATE_CATEGORY" val="diagram"/>
  <p:tag name="KSO_WM_TEMPLATE_INDEX" val="202073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bc4a91af69c46bd972289204e25c321"/>
  <p:tag name="KSO_WM_ASSEMBLE_CHIP_INDEX" val="f0be4d5b1d6049699af23b5831b82013"/>
  <p:tag name="KSO_WM_UNIT_PLACING_PICTURE" val="f0be4d5b1d6049699af23b5831b82013"/>
  <p:tag name="KSO_WM_UNIT_SUPPORT_UNIT_TYPE" val="[&quot;β&quot;]"/>
  <p:tag name="KSO_WM_TEMPLATE_ASSEMBLE_XID" val="5eecbaf6a758c1ec0b708b20"/>
  <p:tag name="KSO_WM_TEMPLATE_ASSEMBLE_GROUPID" val="5eecbaf6a758c1ec0b708b20"/>
  <p:tag name="KSO_WM_TAG_FRONT_SIZE" val=""/>
  <p:tag name="KSO_WM_TAG_BACKGROUP_ID" val=""/>
  <p:tag name="KSO_WM_TAG_BACKGROUP_SIZE" val=""/>
  <p:tag name="KSO_WM_TAG_ZODER_POSITION" val=""/>
  <p:tag name="KSO_WM_UNIT_PLACING_PICTURE_USER_VIEWPORT" val="{&quot;height&quot;:4306,&quot;width&quot;:4306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0694_2*l_h_i*1_1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VALUE" val="761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101_1*d*1"/>
  <p:tag name="KSO_WM_TEMPLATE_CATEGORY" val="diagram"/>
  <p:tag name="KSO_WM_TEMPLATE_INDEX" val="2021110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70ce40e109a4d0aba1ececdeb650911"/>
  <p:tag name="KSO_WM_UNIT_DECORATE_INFO" val=""/>
  <p:tag name="KSO_WM_UNIT_SM_LIMIT_TYPE" val=""/>
  <p:tag name="KSO_WM_CHIP_FILLAREA_FILL_RULE" val="{&quot;fill_align&quot;:&quot;rt&quot;,&quot;fill_mode&quot;:&quot;full&quot;,&quot;sacle_strategy&quot;:&quot;smart&quot;}"/>
  <p:tag name="KSO_WM_ASSEMBLE_CHIP_INDEX" val="2a7b1de3d76e4ab0b1411860e2562330"/>
  <p:tag name="KSO_WM_UNIT_PLACING_PICTURE" val="2a7b1de3d76e4ab0b1411860e2562330"/>
  <p:tag name="KSO_WM_TEMPLATE_ASSEMBLE_XID" val="5f6acd59c62b13c0b940a9ac"/>
  <p:tag name="KSO_WM_TEMPLATE_ASSEMBLE_GROUPID" val="5f6acd59c62b13c0b940a9ac"/>
  <p:tag name="KSO_WM_UNIT_PICTURE_CLIP_FLAG" val="0"/>
  <p:tag name="KSO_WM_TAG_FRONT_SIZE" val=""/>
  <p:tag name="KSO_WM_TAG_BACKGROUP_ID" val=""/>
  <p:tag name="KSO_WM_TAG_BACKGROUP_SIZE" val=""/>
  <p:tag name="KSO_WM_TAG_ZODER_POSITION" val=""/>
  <p:tag name="KSO_WM_UNIT_PLACING_PICTURE_INFO" val="{&quot;code&quot;:&quot;&quot;,&quot;full_picture&quot;:false,&quot;scheme&quot;:&quot;&quot;,&quot;spacing&quot;:5}"/>
  <p:tag name="KSO_WM_UNIT_PLACING_PICTURE_COLLAGE_VIEWPORT" val="{&quot;height&quot;:1803,&quot;width&quot;:2624.495169323347}"/>
  <p:tag name="KSO_WM_UNIT_PLACING_PICTURE_USER_VIEWPORT" val="{&quot;height&quot;:1803,&quot;width&quot;:2624.495169323347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10694_2*l_h_i*1_1_3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10694_2*l_h_i*1_1_2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10694_2*l_h_a*1_1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PRESET_TEXT" val="单击添加标题"/>
  <p:tag name="KSO_WM_UNIT_VALUE" val="7"/>
  <p:tag name="KSO_WM_TAG_FRONT_SIZE" val=""/>
  <p:tag name="KSO_WM_TAG_BACKGROUP_ID" val=""/>
  <p:tag name="KSO_WM_TAG_BACKGROUP_SIZE" val=""/>
  <p:tag name="KSO_WM_TAG_ZODER_POSITION" val=""/>
  <p:tag name="KSO_WM_UNIT_USESOURCEFORMAT_APPLY" val="1"/>
  <p:tag name="KSO_WM_UNIT_TEXT_FILL_FORE_SCHEMECOLOR_INDEX_BRIGHTNESS" val="0.25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0694_2*l_h_f*1_1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PRESET_TEXT" val="单击在此输入正文，准确理解你所传达的信息"/>
  <p:tag name="KSO_WM_UNIT_VALUE" val="40"/>
  <p:tag name="KSO_WM_TAG_FRONT_SIZE" val=""/>
  <p:tag name="KSO_WM_TAG_BACKGROUP_ID" val=""/>
  <p:tag name="KSO_WM_TAG_BACKGROUP_SIZE" val=""/>
  <p:tag name="KSO_WM_TAG_ZODER_POSITION" val=""/>
  <p:tag name="KSO_WM_UNIT_USESOURCEFORMAT_APPLY" val="1"/>
  <p:tag name="KSO_WM_UNIT_TEXT_FILL_FORE_SCHEMECOLOR_INDEX_BRIGHTNESS" val="0.25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10694_2*l_h_i*1_1_4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LINE_FORE_SCHEMECOLOR_INDEX_BRIGHTNESS" val="-0.25"/>
  <p:tag name="KSO_WM_UNIT_LINE_FORE_SCHEMECOLOR_INDEX" val="6"/>
  <p:tag name="KSO_WM_UNIT_LINE_FILL_TYPE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0694_2*l_h_i*1_2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10694_2*l_h_i*1_2_3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10694_2*l_h_i*1_2_2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10694_2*l_h_a*1_2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PRESET_TEXT" val="单击添加标题"/>
  <p:tag name="KSO_WM_UNIT_VALUE" val="7"/>
  <p:tag name="KSO_WM_TAG_FRONT_SIZE" val=""/>
  <p:tag name="KSO_WM_TAG_BACKGROUP_ID" val=""/>
  <p:tag name="KSO_WM_TAG_BACKGROUP_SIZE" val=""/>
  <p:tag name="KSO_WM_TAG_ZODER_POSITION" val=""/>
  <p:tag name="KSO_WM_UNIT_USESOURCEFORMAT_APPLY" val="1"/>
  <p:tag name="KSO_WM_UNIT_TEXT_FILL_FORE_SCHEMECOLOR_INDEX_BRIGHTNESS" val="0.25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0694_2*l_h_f*1_2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PRESET_TEXT" val="单击在此输入正文，准确理解你所传达的信息"/>
  <p:tag name="KSO_WM_UNIT_VALUE" val="40"/>
  <p:tag name="KSO_WM_TAG_FRONT_SIZE" val=""/>
  <p:tag name="KSO_WM_TAG_BACKGROUP_ID" val=""/>
  <p:tag name="KSO_WM_TAG_BACKGROUP_SIZE" val=""/>
  <p:tag name="KSO_WM_TAG_ZODER_POSITION" val=""/>
  <p:tag name="KSO_WM_UNIT_USESOURCEFORMAT_APPLY" val="1"/>
  <p:tag name="KSO_WM_UNIT_TEXT_FILL_FORE_SCHEMECOLOR_INDEX_BRIGHTNESS" val="0.25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VALUE" val="508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1101_1*d*2"/>
  <p:tag name="KSO_WM_TEMPLATE_CATEGORY" val="diagram"/>
  <p:tag name="KSO_WM_TEMPLATE_INDEX" val="2021110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8e0108a641e4fe69c8d998fb1b3b261"/>
  <p:tag name="KSO_WM_UNIT_DECORATE_INFO" val=""/>
  <p:tag name="KSO_WM_UNIT_SM_LIMIT_TYPE" val=""/>
  <p:tag name="KSO_WM_CHIP_FILLAREA_FILL_RULE" val="{&quot;fill_align&quot;:&quot;lt&quot;,&quot;fill_mode&quot;:&quot;full&quot;,&quot;sacle_strategy&quot;:&quot;smart&quot;}"/>
  <p:tag name="KSO_WM_ASSEMBLE_CHIP_INDEX" val="6f4a5ffdc8614cb898086e1d482e753a"/>
  <p:tag name="KSO_WM_UNIT_PLACING_PICTURE" val="6f4a5ffdc8614cb898086e1d482e753a"/>
  <p:tag name="KSO_WM_TEMPLATE_ASSEMBLE_XID" val="5f6acd59c62b13c0b940a9ac"/>
  <p:tag name="KSO_WM_TEMPLATE_ASSEMBLE_GROUPID" val="5f6acd59c62b13c0b940a9ac"/>
  <p:tag name="KSO_WM_UNIT_PICTURE_CLIP_FLAG" val="0"/>
  <p:tag name="KSO_WM_TAG_FRONT_SIZE" val=""/>
  <p:tag name="KSO_WM_TAG_BACKGROUP_ID" val=""/>
  <p:tag name="KSO_WM_TAG_BACKGROUP_SIZE" val=""/>
  <p:tag name="KSO_WM_TAG_ZODER_POSITION" val=""/>
  <p:tag name="KSO_WM_UNIT_PLACING_PICTURE_USER_VIEWPORT" val="{&quot;height&quot;:3510.020472440945,&quot;width&quot;:5287.0834645669293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10694_2*l_h_i*1_2_4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LINE_FORE_SCHEMECOLOR_INDEX_BRIGHTNESS" val="-0.25"/>
  <p:tag name="KSO_WM_UNIT_LINE_FORE_SCHEMECOLOR_INDEX" val="6"/>
  <p:tag name="KSO_WM_UNIT_LINE_FILL_TYPE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0694_2*l_h_i*1_3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10694_2*l_h_i*1_3_3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10694_2*l_h_i*1_3_2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10694_2*l_h_a*1_3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PRESET_TEXT" val="单击添加标题"/>
  <p:tag name="KSO_WM_UNIT_VALUE" val="7"/>
  <p:tag name="KSO_WM_TAG_FRONT_SIZE" val=""/>
  <p:tag name="KSO_WM_TAG_BACKGROUP_ID" val=""/>
  <p:tag name="KSO_WM_TAG_BACKGROUP_SIZE" val=""/>
  <p:tag name="KSO_WM_TAG_ZODER_POSITION" val=""/>
  <p:tag name="KSO_WM_UNIT_USESOURCEFORMAT_APPLY" val="1"/>
  <p:tag name="KSO_WM_UNIT_TEXT_FILL_FORE_SCHEMECOLOR_INDEX_BRIGHTNESS" val="0.25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0694_2*l_h_f*1_3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PRESET_TEXT" val="单击在此输入正文，准确理解你所传达的信息"/>
  <p:tag name="KSO_WM_UNIT_VALUE" val="40"/>
  <p:tag name="KSO_WM_TAG_FRONT_SIZE" val=""/>
  <p:tag name="KSO_WM_TAG_BACKGROUP_ID" val=""/>
  <p:tag name="KSO_WM_TAG_BACKGROUP_SIZE" val=""/>
  <p:tag name="KSO_WM_TAG_ZODER_POSITION" val=""/>
  <p:tag name="KSO_WM_UNIT_USESOURCEFORMAT_APPLY" val="1"/>
  <p:tag name="KSO_WM_UNIT_TEXT_FILL_FORE_SCHEMECOLOR_INDEX_BRIGHTNESS" val="0.25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10694_2*l_h_i*1_3_4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LINE_FORE_SCHEMECOLOR_INDEX_BRIGHTNESS" val="-0.25"/>
  <p:tag name="KSO_WM_UNIT_LINE_FORE_SCHEMECOLOR_INDEX" val="6"/>
  <p:tag name="KSO_WM_UNIT_LINE_FILL_TYPE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0694_2*l_h_i*1_3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0694_2*l_h_f*1_3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PRESET_TEXT" val="单击在此输入正文，准确理解你所传达的信息"/>
  <p:tag name="KSO_WM_UNIT_VALUE" val="40"/>
  <p:tag name="KSO_WM_TAG_FRONT_SIZE" val=""/>
  <p:tag name="KSO_WM_TAG_BACKGROUP_ID" val=""/>
  <p:tag name="KSO_WM_TAG_BACKGROUP_SIZE" val=""/>
  <p:tag name="KSO_WM_TAG_ZODER_POSITION" val=""/>
  <p:tag name="KSO_WM_UNIT_USESOURCEFORMAT_APPLY" val="1"/>
  <p:tag name="KSO_WM_UNIT_TEXT_FILL_FORE_SCHEMECOLOR_INDEX_BRIGHTNESS" val="0.25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10694_2*l_h_i*1_3_4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LINE_FORE_SCHEMECOLOR_INDEX_BRIGHTNESS" val="-0.25"/>
  <p:tag name="KSO_WM_UNIT_LINE_FORE_SCHEMECOLOR_INDEX" val="6"/>
  <p:tag name="KSO_WM_UNIT_LINE_FILL_TYPE" val="2"/>
</p:tagLst>
</file>

<file path=ppt/tags/tag4.xml><?xml version="1.0" encoding="utf-8"?>
<p:tagLst xmlns:p="http://schemas.openxmlformats.org/presentationml/2006/main">
  <p:tag name="KSO_WM_UNIT_VALUE" val="761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1101_1*d*3"/>
  <p:tag name="KSO_WM_TEMPLATE_CATEGORY" val="diagram"/>
  <p:tag name="KSO_WM_TEMPLATE_INDEX" val="2021110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be9ea54e48449b49c991202f27ef5c2"/>
  <p:tag name="KSO_WM_UNIT_DECORATE_INFO" val=""/>
  <p:tag name="KSO_WM_UNIT_SM_LIMIT_TYPE" val=""/>
  <p:tag name="KSO_WM_CHIP_FILLAREA_FILL_RULE" val="{&quot;fill_align&quot;:&quot;rt&quot;,&quot;fill_mode&quot;:&quot;full&quot;,&quot;sacle_strategy&quot;:&quot;smart&quot;}"/>
  <p:tag name="KSO_WM_ASSEMBLE_CHIP_INDEX" val="aacc74403ae54f30992990acde84372b"/>
  <p:tag name="KSO_WM_UNIT_PLACING_PICTURE" val="aacc74403ae54f30992990acde84372b"/>
  <p:tag name="KSO_WM_TEMPLATE_ASSEMBLE_XID" val="5f6acd59c62b13c0b940a9ac"/>
  <p:tag name="KSO_WM_TEMPLATE_ASSEMBLE_GROUPID" val="5f6acd59c62b13c0b940a9ac"/>
  <p:tag name="KSO_WM_UNIT_PICTURE_CLIP_FLAG" val="0"/>
  <p:tag name="KSO_WM_TAG_FRONT_SIZE" val=""/>
  <p:tag name="KSO_WM_TAG_BACKGROUP_ID" val=""/>
  <p:tag name="KSO_WM_TAG_BACKGROUP_SIZE" val=""/>
  <p:tag name="KSO_WM_TAG_ZODER_POSITION" val=""/>
  <p:tag name="KSO_WM_UNIT_PLACING_PICTURE_INFO" val="{&quot;code&quot;:&quot;&quot;,&quot;full_picture&quot;:false,&quot;scheme&quot;:&quot;&quot;,&quot;spacing&quot;:5}"/>
  <p:tag name="KSO_WM_UNIT_PLACING_PICTURE_COLLAGE_VIEWPORT" val="{&quot;height&quot;:6380.020472440945,&quot;width&quot;:10040.067744615619}"/>
  <p:tag name="KSO_WM_UNIT_PLACING_PICTURE_USER_VIEWPORT" val="{&quot;height&quot;:6380.020472440945,&quot;width&quot;:10040.067716535434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10694_2*l_h_i*1_3_3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10694_2*l_h_a*1_3_1"/>
  <p:tag name="KSO_WM_TEMPLATE_CATEGORY" val="diagram"/>
  <p:tag name="KSO_WM_TEMPLATE_INDEX" val="20210694"/>
  <p:tag name="KSO_WM_UNIT_LAYERLEVEL" val="1_1_1"/>
  <p:tag name="KSO_WM_TAG_VERSION" val="1.0"/>
  <p:tag name="KSO_WM_BEAUTIFY_FLAG" val="#wm#"/>
  <p:tag name="KSO_WM_UNIT_PRESET_TEXT" val="单击添加标题"/>
  <p:tag name="KSO_WM_UNIT_VALUE" val="7"/>
  <p:tag name="KSO_WM_TAG_FRONT_SIZE" val=""/>
  <p:tag name="KSO_WM_TAG_BACKGROUP_ID" val=""/>
  <p:tag name="KSO_WM_TAG_BACKGROUP_SIZE" val=""/>
  <p:tag name="KSO_WM_TAG_ZODER_POSITION" val=""/>
  <p:tag name="KSO_WM_UNIT_USESOURCEFORMAT_APPLY" val="1"/>
  <p:tag name="KSO_WM_UNIT_TEXT_FILL_FORE_SCHEMECOLOR_INDEX_BRIGHTNESS" val="0.25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BEAUTIFY_FLAG" val="#wm#"/>
  <p:tag name="KSO_WM_TEMPLATE_CATEGORY" val="diagram"/>
  <p:tag name="KSO_WM_TEMPLATE_INDEX" val="2020733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0-06-19T21:18:36&quot;,&quot;maxSize&quot;:{&quot;size1&quot;:26.699999999999999},&quot;minSize&quot;:{&quot;size1&quot;:26.699999999999999},&quot;normalSize&quot;:{&quot;size1&quot;:26.699999999999999},&quot;subLayout&quot;:[{&quot;id&quot;:&quot;2020-06-19T21:18:36&quot;,&quot;margin&quot;:{&quot;bottom&quot;:0,&quot;left&quot;:1.6929999589920044,&quot;right&quot;:1.6929999589920044,&quot;top&quot;:1.6929999589920044},&quot;type&quot;:0},{&quot;direction&quot;:1,&quot;id&quot;:&quot;2020-06-19T21:18:36&quot;,&quot;maxSize&quot;:{&quot;size1&quot;:62.5},&quot;minSize&quot;:{&quot;size1&quot;:35},&quot;normalSize&quot;:{&quot;size1&quot;:35},&quot;subLayout&quot;:[{&quot;id&quot;:&quot;2020-06-19T21:18:36&quot;,&quot;margin&quot;:{&quot;bottom&quot;:2.9630000591278076,&quot;left&quot;:1.6929999589920044,&quot;right&quot;:0,&quot;top&quot;:0.84700000286102295},&quot;type&quot;:0},{&quot;id&quot;:&quot;2020-06-19T21:18:36&quot;,&quot;margin&quot;:{&quot;bottom&quot;:2.9630000591278076,&quot;left&quot;:0.84700000286102295,&quot;right&quot;:1.6929999589920044,&quot;top&quot;:0.84700000286102295},&quot;type&quot;:0}],&quot;type&quot;:0}],&quot;type&quot;:0}"/>
  <p:tag name="KSO_WM_SLIDE_BACKGROUND" val="[&quot;general&quot;,&quot;frame&quot;]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cf22a7ddc3daf3fef3fb95"/>
  <p:tag name="KSO_WM_CHIP_FILLPROP" val="[[{&quot;fill_id&quot;:&quot;722accd572074b41a2d4cf8c733c9957&quot;,&quot;fill_align&quot;:&quot;cb&quot;,&quot;text_align&quot;:&quot;cb&quot;,&quot;text_direction&quot;:&quot;horizontal&quot;,&quot;chip_types&quot;:[&quot;header&quot;]},{&quot;fill_id&quot;:&quot;164c300f690d423ab1b6e3b65edb0bf9&quot;,&quot;fill_align&quot;:&quot;lm&quot;,&quot;text_align&quot;:&quot;lm&quot;,&quot;text_direction&quot;:&quot;horizontal&quot;,&quot;chip_types&quot;:[&quot;pictext&quot;,&quot;text&quot;,&quot;picture&quot;,&quot;table&quot;],&quot;support_features&quot;:[&quot;collage&quot;,&quot;carousel&quot;,&quot;creativecrop&quot;]},{&quot;fill_id&quot;:&quot;e836bed5e59843b5bc0179a1591ebf37&quot;,&quot;fill_align&quot;:&quot;l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,[{&quot;fill_id&quot;:&quot;722accd572074b41a2d4cf8c733c9957&quot;,&quot;fill_align&quot;:&quot;cb&quot;,&quot;text_align&quot;:&quot;cb&quot;,&quot;text_direction&quot;:&quot;horizontal&quot;,&quot;chip_types&quot;:[&quot;header&quot;]},{&quot;fill_id&quot;:&quot;164c300f690d423ab1b6e3b65edb0bf9&quot;,&quot;fill_align&quot;:&quot;lm&quot;,&quot;text_align&quot;:&quot;lm&quot;,&quot;text_direction&quot;:&quot;horizontal&quot;,&quot;chip_types&quot;:[&quot;diagram&quot;,&quot;picture&quot;,&quot;chart&quot;,&quot;video&quot;],&quot;support_features&quot;:[&quot;collage&quot;,&quot;carousel&quot;,&quot;creativecrop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table&quot;],&quot;support_features&quot;:[&quot;collage&quot;,&quot;carousel&quot;]}],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m&quot;,&quot;text_align&quot;:&quot;lm&quot;,&quot;text_direction&quot;:&quot;horizontal&quot;,&quot;chip_types&quot;:[&quot;pictext&quot;,&quot;text&quot;,&quot;picture&quot;,&quot;table&quot;],&quot;support_features&quot;:[&quot;collage&quot;,&quot;carousel&quot;,&quot;creativecrop&quot;]},{&quot;fill_id&quot;:&quot;e836bed5e59843b5bc0179a1591ebf37&quot;,&quot;fill_align&quot;:&quot;l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,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m&quot;,&quot;text_align&quot;:&quot;lm&quot;,&quot;text_direction&quot;:&quot;horizontal&quot;,&quot;chip_types&quot;:[&quot;diagram&quot;,&quot;picture&quot;,&quot;chart&quot;,&quot;video&quot;],&quot;support_features&quot;:[&quot;collage&quot;,&quot;carousel&quot;,&quot;creativecrop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table&quot;],&quot;support_features&quot;:[&quot;collage&quot;,&quot;carousel&quot;]}]]"/>
  <p:tag name="KSO_WM_SLIDE_ID" val="diagram2020733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96"/>
  <p:tag name="KSO_WM_SLIDE_POSITION" val="48*60"/>
  <p:tag name="KSO_WM_TAG_VERSION" val="1.0"/>
  <p:tag name="KSO_WM_SLIDE_LAYOUT" val="a_d"/>
  <p:tag name="KSO_WM_SLIDE_LAYOUT_CNT" val="1_2"/>
  <p:tag name="KSO_WM_CHIP_GROUPID" val="5ed86f7e2b40af43b1b83657"/>
  <p:tag name="KSO_WM_SLIDE_BK_DARK_LIGHT" val="2"/>
  <p:tag name="KSO_WM_SLIDE_BACKGROUND_TYPE" val="frame"/>
  <p:tag name="KSO_WM_SLIDE_SUPPORT_FEATURE_TYPE" val="0"/>
  <p:tag name="KSO_WM_TEMPLATE_ASSEMBLE_XID" val="5eecbaf6a758c1ec0b708b20"/>
  <p:tag name="KSO_WM_TEMPLATE_ASSEMBLE_GROUPID" val="5eecbaf6a758c1ec0b708b20"/>
</p:tagLst>
</file>

<file path=ppt/tags/tag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101_1*f*1"/>
  <p:tag name="KSO_WM_TEMPLATE_CATEGORY" val="diagram"/>
  <p:tag name="KSO_WM_TEMPLATE_INDEX" val="2021110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7"/>
  <p:tag name="KSO_WM_UNIT_SHOW_EDIT_AREA_INDICATION" val="1"/>
  <p:tag name="KSO_WM_CHIP_GROUPID" val="5e6b05596848fb12bee65ac8"/>
  <p:tag name="KSO_WM_CHIP_XID" val="5e6b05596848fb12bee65aca"/>
  <p:tag name="KSO_WM_UNIT_DEC_AREA_ID" val="d68c6e35f371469b962c16768346a5bb"/>
  <p:tag name="KSO_WM_UNIT_DECORATE_INFO" val=""/>
  <p:tag name="KSO_WM_UNIT_SM_LIMIT_TYPE" val=""/>
  <p:tag name="KSO_WM_CHIP_FILLAREA_FILL_RULE" val="{&quot;fill_align&quot;:&quot;lm&quot;,&quot;fill_mode&quot;:&quot;full&quot;,&quot;sacle_strategy&quot;:&quot;smart&quot;}"/>
  <p:tag name="KSO_WM_ASSEMBLE_CHIP_INDEX" val="e3254bfc0782445eb906e3dffc2cc731"/>
  <p:tag name="KSO_WM_UNIT_TEXT_FILL_FORE_SCHEMECOLOR_INDEX_BRIGHTNESS" val="0.25"/>
  <p:tag name="KSO_WM_UNIT_TEXT_FILL_FORE_SCHEMECOLOR_INDEX" val="13"/>
  <p:tag name="KSO_WM_UNIT_TEXT_FILL_TYPE" val="1"/>
  <p:tag name="KSO_WM_TEMPLATE_ASSEMBLE_XID" val="5f6acd59c62b13c0b940a9ac"/>
  <p:tag name="KSO_WM_TEMPLATE_ASSEMBLE_GROUPID" val="5f6acd59c62b13c0b940a9ac"/>
  <p:tag name="KSO_WM_TAG_FRONT_SIZE" val=""/>
  <p:tag name="KSO_WM_TAG_BACKGROUP_ID" val=""/>
  <p:tag name="KSO_WM_TAG_BACKGROUP_SIZE" val=""/>
  <p:tag name="KSO_WM_TAG_ZODER_POSITION" val=""/>
</p:tagLst>
</file>

<file path=ppt/tags/tag6.xml><?xml version="1.0" encoding="utf-8"?>
<p:tagLst xmlns:p="http://schemas.openxmlformats.org/presentationml/2006/main">
  <p:tag name="KSO_WM_SLIDE_CAN_ADD_NAVIGATION" val="1"/>
  <p:tag name="KSO_WM_SLIDE_BACKGROUND" val="[&quot;navigation&quot;]"/>
  <p:tag name="KSO_WM_SLIDE_RATIO" val="1.777778"/>
  <p:tag name="KSO_WM_CHIP_INFOS" val="{&quot;layout_type&quot;:&quot;navigation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c934b58042b44607bfcc30469ccc57d1&quot;,&quot;fill_align&quot;:&quot;lm&quot;,&quot;text_align&quot;:&quot;lm&quot;,&quot;text_direction&quot;:&quot;horizontal&quot;,&quot;chip_types&quot;:[&quot;header&quot;]},{&quot;fill_id&quot;:&quot;ef98cad528844b8998f705568b803144&quot;,&quot;fill_align&quot;:&quot;rt&quot;,&quot;text_align&quot;:&quot;rt&quot;,&quot;text_direction&quot;:&quot;horizontal&quot;,&quot;chip_types&quot;:[&quot;picture&quot;]},{&quot;fill_id&quot;:&quot;c23a45ca70cf4726b724942de55b70f4&quot;,&quot;fill_align&quot;:&quot;lt&quot;,&quot;text_align&quot;:&quot;lt&quot;,&quot;text_direction&quot;:&quot;horizontal&quot;,&quot;chip_types&quot;:[&quot;picture&quot;]},{&quot;fill_id&quot;:&quot;c6560c778d804b5c8a54b628db1b1e02&quot;,&quot;fill_align&quot;:&quot;rt&quot;,&quot;text_align&quot;:&quot;rt&quot;,&quot;text_direction&quot;:&quot;horizontal&quot;,&quot;chip_types&quot;:[&quot;picture&quot;]},{&quot;fill_id&quot;:&quot;93cea6bf01a54c33949ee522013bb136&quot;,&quot;fill_align&quot;:&quot;lm&quot;,&quot;text_align&quot;:&quot;lm&quot;,&quot;text_direction&quot;:&quot;horizontal&quot;,&quot;chip_types&quot;:[&quot;text&quot;]}]]"/>
  <p:tag name="KSO_WM_CHIP_XID" val="5f5f3bbc8e478fb0c58a94bf"/>
  <p:tag name="KSO_WM_SLIDE_ID" val="diagram20211101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1101"/>
  <p:tag name="KSO_WM_SLIDE_LAYOUT" val="a_d_f"/>
  <p:tag name="KSO_WM_SLIDE_LAYOUT_CNT" val="1_3_1"/>
  <p:tag name="KSO_WM_SLIDE_TYPE" val="text"/>
  <p:tag name="KSO_WM_SLIDE_SUBTYPE" val="picTxt"/>
  <p:tag name="KSO_WM_SLIDE_SIZE" val="960*480"/>
  <p:tag name="KSO_WM_SLIDE_POSITION" val="0*0"/>
  <p:tag name="KSO_WM_SLIDE_LAYOUT_INFO" val="{&quot;id&quot;:&quot;2020-09-23T12:21:45&quot;,&quot;maxSize&quot;:{&quot;size1&quot;:13.5},&quot;minSize&quot;:{&quot;size1&quot;:13.5},&quot;normalSize&quot;:{&quot;size1&quot;:13.5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0-09-23T12:21:45&quot;,&quot;margin&quot;:{&quot;bottom&quot;:0.44999998807907104,&quot;left&quot;:1.2699999809265137,&quot;right&quot;:1.2699999809265137,&quot;top&quot;:0.42300000786781311},&quot;type&quot;:0},{&quot;direction&quot;:1,&quot;id&quot;:&quot;2020-09-23T12:21:45&quot;,&quot;maxSize&quot;:{&quot;size1&quot;:49.999602013801145},&quot;minSize&quot;:{&quot;size1&quot;:49.999602013801145},&quot;normalSize&quot;:{&quot;size1&quot;:49.999602013801145},&quot;subLayout&quot;:[{&quot;id&quot;:&quot;2020-09-23T12:21:45&quot;,&quot;maxSize&quot;:{&quot;size1&quot;:53.899999999999999},&quot;minSize&quot;:{&quot;size1&quot;:43.700000000000003},&quot;normalSize&quot;:{&quot;size1&quot;:47.156262042389216},&quot;subLayout&quot;:[{&quot;id&quot;:&quot;2020-09-23T12:21:45&quot;,&quot;margin&quot;:{&quot;bottom&quot;:0.026000002399086952,&quot;left&quot;:2.9630000591278076,&quot;right&quot;:0.42300000786781311,&quot;top&quot;:1.2439998388290405},&quot;type&quot;:0},{&quot;id&quot;:&quot;2020-09-23T12:21:45&quot;,&quot;margin&quot;:{&quot;bottom&quot;:2.1170001029968262,&quot;left&quot;:2.9630000591278076,&quot;right&quot;:0.42300000786781311,&quot;top&quot;:0.3970000147819519},&quot;type&quot;:0}],&quot;type&quot;:0},{&quot;id&quot;:&quot;2020-09-23T12:21:45&quot;,&quot;maxSize&quot;:{&quot;size1&quot;:58.899999999999999},&quot;minSize&quot;:{&quot;size1&quot;:58.899999999999999},&quot;normalSize&quot;:{&quot;size1&quot;:58.899999999999999},&quot;subLayout&quot;:[{&quot;id&quot;:&quot;2020-09-23T12:21:45&quot;,&quot;margin&quot;:{&quot;bottom&quot;:0.84700000286102295,&quot;left&quot;:0.42300000786781311,&quot;right&quot;:2.9630000591278076,&quot;top&quot;:1.2439998388290405},&quot;type&quot;:0},{&quot;id&quot;:&quot;2020-09-23T12:21:45&quot;,&quot;margin&quot;:{&quot;bottom&quot;:2.1170001029968262,&quot;left&quot;:0.42300000786781311,&quot;right&quot;:2.9630000591278076,&quot;top&quot;:0},&quot;type&quot;:0}],&quot;type&quot;:0}],&quot;type&quot;:0}],&quot;type&quot;:0}"/>
  <p:tag name="FIXED_XID_TMP" val="5f5ee1ca4d6848d78f644aeb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5f6acd59c62b13c0b940a9ac"/>
  <p:tag name="KSO_WM_TEMPLATE_ASSEMBLE_GROUPID" val="5f6acd59c62b13c0b940a9ac"/>
</p:tagLst>
</file>

<file path=ppt/tags/tag7.xml><?xml version="1.0" encoding="utf-8"?>
<p:tagLst xmlns:p="http://schemas.openxmlformats.org/presentationml/2006/main">
  <p:tag name="KSO_WM_UNIT_BLOCK" val="0"/>
  <p:tag name="KSO_WM_UNIT_SM_LIMIT_TYPE" val="3"/>
  <p:tag name="KSO_WM_UNIT_DEC_AREA_ID" val="34f0d9e963de468dac3cb5c032fb9219"/>
  <p:tag name="KSO_WM_UNIT_HIGHLIGHT" val="0"/>
  <p:tag name="KSO_WM_UNIT_COMPATIBLE" val="0"/>
  <p:tag name="KSO_WM_UNIT_DIAGRAM_ISNUMVISUAL" val="0"/>
  <p:tag name="KSO_WM_UNIT_TYPE" val="i"/>
  <p:tag name="KSO_WM_UNIT_INDEX" val="1"/>
  <p:tag name="KSO_WM_UNIT_ID" val="diagram20212690_1*i*1"/>
  <p:tag name="KSO_WM_TEMPLATE_CATEGORY" val="diagram"/>
  <p:tag name="KSO_WM_TEMPLATE_INDEX" val="20212690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false},&quot;DecorateInfoX&quot;:{&quot;IsAbs&quot;:true,&quot;Pos&quot;:0},&quot;DecorateInfoY&quot;:{&quot;IsAbs&quot;:true,&quot;Pos&quot;:1},&quot;ReferentInfo&quot;:{&quot;Id&quot;:&quot;c6e7d681da4f42869dd2e5a964fa0eaf&quot;,&quot;X&quot;:{&quot;Pos&quot;:0},&quot;Y&quot;:{&quot;Pos&quot;:1}},&quot;whChangeMode&quot;:0}"/>
  <p:tag name="KSO_WM_UNIT_DIAGRAM_ISREFERUNIT" val="0"/>
  <p:tag name="KSO_WM_CHIP_GROUPID" val="5f713ffd747e3ea6e292a856"/>
  <p:tag name="KSO_WM_CHIP_XID" val="5f713ffd747e3ea6e292a857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10"/>
  <p:tag name="KSO_WM_TEMPLATE_ASSEMBLE_XID" val="5f7331110ff15d9a40f834d2"/>
  <p:tag name="KSO_WM_TEMPLATE_ASSEMBLE_GROUPID" val="5f7331110ff15d9a40f834d2"/>
</p:tagLst>
</file>

<file path=ppt/tags/tag8.xml><?xml version="1.0" encoding="utf-8"?>
<p:tagLst xmlns:p="http://schemas.openxmlformats.org/presentationml/2006/main">
  <p:tag name="KSO_WM_UNIT_BLOCK" val="0"/>
  <p:tag name="KSO_WM_UNIT_SM_LIMIT_TYPE" val="1"/>
  <p:tag name="KSO_WM_UNIT_DEC_AREA_ID" val="73fc8151f8d54d63a8ca806ca4c16ed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690_1*i*2"/>
  <p:tag name="KSO_WM_TEMPLATE_CATEGORY" val="diagram"/>
  <p:tag name="KSO_WM_TEMPLATE_INDEX" val="2021269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713ffd747e3ea6e292a856"/>
  <p:tag name="KSO_WM_CHIP_XID" val="5f713ffd747e3ea6e292a857"/>
  <p:tag name="KSO_WM_UNIT_LINE_FORE_SCHEMECOLOR_INDEX_BRIGHTNESS" val="0"/>
  <p:tag name="KSO_WM_UNIT_LINE_FORE_SCHEMECOLOR_INDEX" val="15"/>
  <p:tag name="KSO_WM_UNIT_LINE_FILL_TYPE" val="2"/>
  <p:tag name="KSO_WM_TEMPLATE_ASSEMBLE_XID" val="5f7331110ff15d9a40f834d2"/>
  <p:tag name="KSO_WM_TEMPLATE_ASSEMBLE_GROUPID" val="5f7331110ff15d9a40f834d2"/>
</p:tagLst>
</file>

<file path=ppt/tags/tag9.xml><?xml version="1.0" encoding="utf-8"?>
<p:tagLst xmlns:p="http://schemas.openxmlformats.org/presentationml/2006/main">
  <p:tag name="KSO_WM_UNIT_BLOCK" val="0"/>
  <p:tag name="KSO_WM_UNIT_SM_LIMIT_TYPE" val="1"/>
  <p:tag name="KSO_WM_UNIT_DEC_AREA_ID" val="15590a4d94634afc9c3b995f2a89ba1e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690_1*i*3"/>
  <p:tag name="KSO_WM_TEMPLATE_CATEGORY" val="diagram"/>
  <p:tag name="KSO_WM_TEMPLATE_INDEX" val="2021269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713ffd747e3ea6e292a856"/>
  <p:tag name="KSO_WM_CHIP_XID" val="5f713ffd747e3ea6e292a857"/>
  <p:tag name="KSO_WM_UNIT_LINE_FORE_SCHEMECOLOR_INDEX_BRIGHTNESS" val="0"/>
  <p:tag name="KSO_WM_UNIT_LINE_FORE_SCHEMECOLOR_INDEX" val="15"/>
  <p:tag name="KSO_WM_UNIT_LINE_FILL_TYPE" val="2"/>
  <p:tag name="KSO_WM_TEMPLATE_ASSEMBLE_XID" val="5f7331110ff15d9a40f834d2"/>
  <p:tag name="KSO_WM_TEMPLATE_ASSEMBLE_GROUPID" val="5f7331110ff15d9a40f834d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3192</Words>
  <Application>WPS 演示</Application>
  <PresentationFormat>宽屏</PresentationFormat>
  <Paragraphs>348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</vt:lpstr>
      <vt:lpstr>宋体</vt:lpstr>
      <vt:lpstr>Wingdings</vt:lpstr>
      <vt:lpstr>Segoe UI</vt:lpstr>
      <vt:lpstr>Wingdings</vt:lpstr>
      <vt:lpstr>微软雅黑</vt:lpstr>
      <vt:lpstr>华文新魏</vt:lpstr>
      <vt:lpstr>华文楷体</vt:lpstr>
      <vt:lpstr>华文行楷</vt:lpstr>
      <vt:lpstr>Arial Unicode MS</vt:lpstr>
      <vt:lpstr>Calibri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新月皎皎</cp:lastModifiedBy>
  <cp:revision>46</cp:revision>
  <dcterms:created xsi:type="dcterms:W3CDTF">2017-06-21T03:03:00Z</dcterms:created>
  <dcterms:modified xsi:type="dcterms:W3CDTF">2020-11-10T15:57:32Z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  <property fmtid="{D5CDD505-2E9C-101B-9397-08002B2CF9AE}" pid="3" name="KSORubyTemplateID">
    <vt:lpwstr>2</vt:lpwstr>
  </property>
</Properties>
</file>